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  <p:sldMasterId id="2147483697" r:id="rId3"/>
    <p:sldMasterId id="2147483709" r:id="rId4"/>
  </p:sldMasterIdLst>
  <p:notesMasterIdLst>
    <p:notesMasterId r:id="rId61"/>
  </p:notesMasterIdLst>
  <p:sldIdLst>
    <p:sldId id="278" r:id="rId5"/>
    <p:sldId id="653" r:id="rId6"/>
    <p:sldId id="295" r:id="rId7"/>
    <p:sldId id="297" r:id="rId8"/>
    <p:sldId id="654" r:id="rId9"/>
    <p:sldId id="273" r:id="rId10"/>
    <p:sldId id="287" r:id="rId11"/>
    <p:sldId id="655" r:id="rId12"/>
    <p:sldId id="298" r:id="rId13"/>
    <p:sldId id="656" r:id="rId14"/>
    <p:sldId id="304" r:id="rId15"/>
    <p:sldId id="327" r:id="rId16"/>
    <p:sldId id="313" r:id="rId17"/>
    <p:sldId id="326" r:id="rId18"/>
    <p:sldId id="325" r:id="rId19"/>
    <p:sldId id="658" r:id="rId20"/>
    <p:sldId id="660" r:id="rId21"/>
    <p:sldId id="661" r:id="rId22"/>
    <p:sldId id="662" r:id="rId23"/>
    <p:sldId id="396" r:id="rId24"/>
    <p:sldId id="438" r:id="rId25"/>
    <p:sldId id="381" r:id="rId26"/>
    <p:sldId id="384" r:id="rId27"/>
    <p:sldId id="390" r:id="rId28"/>
    <p:sldId id="663" r:id="rId29"/>
    <p:sldId id="664" r:id="rId30"/>
    <p:sldId id="665" r:id="rId31"/>
    <p:sldId id="666" r:id="rId32"/>
    <p:sldId id="667" r:id="rId33"/>
    <p:sldId id="668" r:id="rId34"/>
    <p:sldId id="669" r:id="rId35"/>
    <p:sldId id="525" r:id="rId36"/>
    <p:sldId id="672" r:id="rId37"/>
    <p:sldId id="686" r:id="rId38"/>
    <p:sldId id="696" r:id="rId39"/>
    <p:sldId id="692" r:id="rId40"/>
    <p:sldId id="693" r:id="rId41"/>
    <p:sldId id="694" r:id="rId42"/>
    <p:sldId id="695" r:id="rId43"/>
    <p:sldId id="691" r:id="rId44"/>
    <p:sldId id="689" r:id="rId45"/>
    <p:sldId id="690" r:id="rId46"/>
    <p:sldId id="688" r:id="rId47"/>
    <p:sldId id="673" r:id="rId48"/>
    <p:sldId id="674" r:id="rId49"/>
    <p:sldId id="675" r:id="rId50"/>
    <p:sldId id="676" r:id="rId51"/>
    <p:sldId id="678" r:id="rId52"/>
    <p:sldId id="679" r:id="rId53"/>
    <p:sldId id="680" r:id="rId54"/>
    <p:sldId id="681" r:id="rId55"/>
    <p:sldId id="682" r:id="rId56"/>
    <p:sldId id="683" r:id="rId57"/>
    <p:sldId id="684" r:id="rId58"/>
    <p:sldId id="698" r:id="rId59"/>
    <p:sldId id="256" r:id="rId60"/>
  </p:sldIdLst>
  <p:sldSz cx="12192000" cy="6858000"/>
  <p:notesSz cx="6858000" cy="9144000"/>
  <p:custDataLst>
    <p:tags r:id="rId62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748" y="4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75CAA-A204-2C4C-9926-8D06643E5757}" type="datetimeFigureOut">
              <a:rPr kumimoji="1" lang="ko-Kore-KR" altLang="en-US" smtClean="0"/>
              <a:t>11/25/2021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383A5-D5C4-0543-B558-B02072C19E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991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0D783-51B1-4663-8FEC-18BDE361A30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458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0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PowerPoint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7FBAE-A682-460A-80AD-5A04FF592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D3E94F-07EC-499A-90FE-994205421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3076C-5BE4-4837-93F1-29D0E1693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D3A6-9D75-4C10-BAB8-9184EA841937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A2969F-6FB3-48B5-AAB6-83E1B76E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10B51-4E08-4176-886B-6006B47B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7A358-A3AD-4FA2-95C4-BDC396198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9608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F943B-8C42-49F6-90E6-98899C7D7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4B2CE7-3962-4A40-84FC-49DE4FAD7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64946D-58F1-4F4A-8B4D-28F5DC6E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D3A6-9D75-4C10-BAB8-9184EA841937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75C5E2-3F1C-406E-96B5-11D7167A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A59885-2183-41BC-B771-70383D1B0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7A358-A3AD-4FA2-95C4-BDC396198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92715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E064F-9DC4-4F0C-86FD-AD0116D3E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6D77B1-93E9-455B-B4AC-5FCFA3952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AECB98-662B-433B-810C-B33FBF969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D3A6-9D75-4C10-BAB8-9184EA841937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881A9-39CB-4DEB-B1AB-6C621E5DF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4428D7-8774-4FAE-8BED-675358DE6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7A358-A3AD-4FA2-95C4-BDC396198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93300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F8123-0F29-4CB4-96FE-B026526E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DB8520-09D5-4817-B3AC-81E93761D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7B838C-23F1-42DF-84B5-66A66C99F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AAB63E-6BF9-4584-A190-A0BB2DC03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D3A6-9D75-4C10-BAB8-9184EA841937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E4E40C-CEE4-4081-B8B2-DAEBADBF0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C4BF67-A8FB-4889-9DE3-A44CF4CC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7A358-A3AD-4FA2-95C4-BDC396198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9126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EB3BF-2C1E-4E0D-B763-AFA6B5BBB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44ACDC-6BB6-4A27-A435-377616E2C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854FD0-1B30-41BB-BAE4-AC4A8DD93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EF6E09-B84D-4EA8-AA78-D5EFD5174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429A69-4E0B-4206-B772-2091BE414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EE9C17-3326-43D7-B5C6-957BA235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D3A6-9D75-4C10-BAB8-9184EA841937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A5C003-A2C8-427E-BCC7-CDDC36DD7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7C19B8-CA01-4DA3-87BA-8DB8FC338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7A358-A3AD-4FA2-95C4-BDC396198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1132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D708B-057C-4E7F-ADEF-C2209C752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254716-5CA8-4A67-9C63-957516241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D3A6-9D75-4C10-BAB8-9184EA841937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BBEA79-3B57-4A3E-8899-F80EFBD2F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6A1765-A00D-4EA0-AD1C-F10F84C95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7A358-A3AD-4FA2-95C4-BDC396198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703673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DCE539-6031-4794-A02E-2289F1A5C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D3A6-9D75-4C10-BAB8-9184EA841937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129F90-5833-4205-A4A8-D9BAA176C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BF7A4-DF45-4E28-84D4-FFF32772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7A358-A3AD-4FA2-95C4-BDC396198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60136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802A9-9AC0-4BCE-A0C6-D64F64F5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01BD94-A513-4F72-81BC-A75693C53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305B3-710D-4ABC-8A4A-687712CB5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5730BE-DE81-4A80-8978-3D31294EA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D3A6-9D75-4C10-BAB8-9184EA841937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D4E68A-2298-4CD7-B273-CFC1C74C8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00DB1-7879-455B-8407-578C4E93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7A358-A3AD-4FA2-95C4-BDC396198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886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96A3C-9837-4F30-AF21-4406477D3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859F35-FB4F-4D27-922F-BEAA601E77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59C145-23B2-4BDE-B3DD-7054CA625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88B7D2-AA25-4A9D-8EA8-73E85D4AF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D3A6-9D75-4C10-BAB8-9184EA841937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8A9FBF-03D1-4EB8-AE5F-4FAD2C8F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CF4E64-38BC-4F7D-AF65-3B313E08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7A358-A3AD-4FA2-95C4-BDC396198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95439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2D7DA-E0DF-4F9B-B4C1-4D16B6F8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AEEE5F-A7E7-45F5-BAA3-8666DDBE7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CC6E41-03C6-4B37-A8C4-13BDB81B3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D3A6-9D75-4C10-BAB8-9184EA841937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ADF95-306E-4F41-9BD7-3E6923DEC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CFF8D-04F7-4F78-B711-75B3D22C7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7A358-A3AD-4FA2-95C4-BDC396198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38321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9E818E-F839-46DF-AE03-6214496DCE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8DB925-914D-4092-8DA5-1A424BE29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91BA73-814A-4F26-B7B0-C2864D23D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D3A6-9D75-4C10-BAB8-9184EA841937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458211-265F-44F9-A92F-6C8B60297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12CEF-0619-4679-B1E2-D40D1688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7A358-A3AD-4FA2-95C4-BDC396198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85998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E083E-4C2C-4C7B-A7C9-D9672B5CE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06AC65-4DFD-4DA9-9F1B-308C2A1D9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10EAC4-64AD-442A-81C9-6B85E5B84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3F06-9B2D-4241-B8A7-0ECE7BEACDA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5DC839-E4D9-4478-89EB-487A47315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FE4D8-5510-44DD-B98D-2D1BE9B5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2B176-D597-4364-9BC4-9C9291265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7967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00CC3-428E-4B79-9E00-28F713AB6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F540F-DEC0-4015-98CB-5C1E5240B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E11D8-1A77-4E96-8496-1E929AF34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3F06-9B2D-4241-B8A7-0ECE7BEACDA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D351D-2566-4049-81EC-158AEA05D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C7F18A-46F3-4CEC-8679-1E7DA407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2B176-D597-4364-9BC4-9C9291265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39145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7BB1B-6F22-4282-B6C1-A84EEF2A6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366E49-EC64-4852-A2EB-524FF777A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AF94A1-A6C4-4741-8030-FF44650A1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3F06-9B2D-4241-B8A7-0ECE7BEACDA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235AA-E877-481E-9A78-A207F0EBD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C895C-CF2F-4165-8C4B-4FCB7011D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2B176-D597-4364-9BC4-9C9291265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44808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E9DF8-7ABE-4214-AAE2-079F53ECF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257BC-B77E-42C4-98C4-A0BEECA788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0DA710-60DE-4E9F-BAD3-47A9A4A50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457321-53E8-4D7A-A758-97896B727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3F06-9B2D-4241-B8A7-0ECE7BEACDA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E0E757-F434-447D-A7F2-506C2C508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72F5C2-1A69-4435-8CBC-B05C1B29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2B176-D597-4364-9BC4-9C9291265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0102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02699F-10F1-40F0-9091-73ACD009B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981697-0A47-4B0C-9B2B-E95D2461C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5653F1-2CA7-4C75-8C13-4047CD752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23E2CF-0E5E-46ED-86A4-DA3ED265A0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A279CB-B2B2-44C0-871B-DE7BA3F8F4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8970E-8FAD-4C4A-A0FB-0D1BBBB7C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3F06-9B2D-4241-B8A7-0ECE7BEACDA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755A62-9171-4AF9-B1C1-3D6258C89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08DE5E-5C8B-43FD-B9FA-A20D8E19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2B176-D597-4364-9BC4-9C9291265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57597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4AD73-1D43-4A63-9588-07362283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E7E2B4-9A92-4D7E-B941-E6DC70A5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3F06-9B2D-4241-B8A7-0ECE7BEACDA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E16001-AA3D-4E5A-9D52-92FA87827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249C93-94DE-409E-BFD4-A3B0672C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2B176-D597-4364-9BC4-9C9291265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47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A33473-3D9C-4E49-9DD2-E2E23208A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3F06-9B2D-4241-B8A7-0ECE7BEACDA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65D261-47E0-4DEE-ABFB-0600C6E3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8D439F-2BA6-45E4-86CA-25BB6E4D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2B176-D597-4364-9BC4-9C9291265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0472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6C7E7-D8E7-4DCE-85F1-85893C5B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8450AF-521A-43A4-A583-25956C70A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D2B53A-D0EE-409B-9904-70362E3E2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E72877-E49E-4750-9406-048659D2E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3F06-9B2D-4241-B8A7-0ECE7BEACDA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00BBAC-609A-4A50-8400-D8C94E6A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17F584-CE1E-4D23-97F3-82CF6A33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2B176-D597-4364-9BC4-9C9291265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477816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A95AA-2539-462E-B1AF-3A020C9B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A8039C-4D52-4690-8AF9-983008DC1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CF5B02-F98D-464F-AC68-CBCA4F95A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576A96-CCF6-48D6-BCD1-EF2F55E64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3F06-9B2D-4241-B8A7-0ECE7BEACDA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E99BC6-B907-4B5A-8C58-7B3535F9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AF6ED4-8DCA-4F28-B673-2BA7F232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2B176-D597-4364-9BC4-9C9291265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939240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808F-92AD-459B-82C7-AA711ED3E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6153D9-2FF2-47A6-9770-1D6D21E4A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83E528-1757-4CDF-A349-06754BF2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3F06-9B2D-4241-B8A7-0ECE7BEACDA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1C6ED0-582D-432F-A268-41B5B3807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9CF9AD-7E87-4A42-B1B4-7FFBFA1D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2B176-D597-4364-9BC4-9C9291265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59827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1D9F46-D063-4E94-85D1-E45330DB6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7C9EBF-4008-46B6-BCEB-9E18C522E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D90749-5EF5-4CB5-B841-43DE38A80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3F06-9B2D-4241-B8A7-0ECE7BEACDA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B44C7B-414B-416B-83E6-1A6534C6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6519C3-8DFD-48FD-8D48-ABE31F082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2B176-D597-4364-9BC4-9C9291265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83883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PowerPoint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8A50C2-589C-42C8-B763-56D87D9D16B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E814D0-3FB8-460D-A76A-356781C2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D9AD99-2D6E-4290-9E6D-F504B13F7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C63B6E-A0B8-4872-A5AB-FB2357FEE0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93D3A6-9D75-4C10-BAB8-9184EA841937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A08AD5-2946-470B-986A-CA1325901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7EFF4-7623-44D0-913E-F99209184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B7A358-A3AD-4FA2-95C4-BDC396198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8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C9D34F-1692-4A79-BB9F-9EC7BCFE1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7F622E-0772-47C8-B566-588D8E6B7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D76CC0-DAE1-4E0F-ACFE-34FC080CC2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473F06-9B2D-4241-B8A7-0ECE7BEACDAD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69DC96-C3B4-499C-B657-C2D39BE692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AF167A-D089-488C-94B9-ECEA207CB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62B176-D597-4364-9BC4-9C9291265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207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tretch>
            <a:fillRect l="-3000"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A22EE1-07A7-494D-982E-C2562DD88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3319155" y="1635760"/>
            <a:ext cx="5498620" cy="1877437"/>
            <a:chOff x="3346691" y="1767838"/>
            <a:chExt cx="5498620" cy="18774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4302879" y="1767838"/>
              <a:ext cx="35862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# 2021-02-ESC</a:t>
              </a:r>
              <a:endParaRPr lang="ko-KR" altLang="en-US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3346691" y="2537279"/>
              <a:ext cx="549862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</a:t>
              </a:r>
              <a:r>
                <a:rPr lang="ko-KR" altLang="en-US" sz="66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조 파이널 발표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867BA5-9536-4B66-B5AD-96BBC2DE2E99}"/>
              </a:ext>
            </a:extLst>
          </p:cNvPr>
          <p:cNvSpPr txBox="1"/>
          <p:nvPr/>
        </p:nvSpPr>
        <p:spPr>
          <a:xfrm>
            <a:off x="3319155" y="4977845"/>
            <a:ext cx="5526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오현도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이윤이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전형준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정늘품 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정유진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0A5E8-A4BA-4E00-B6E9-9D55615A24A6}"/>
              </a:ext>
            </a:extLst>
          </p:cNvPr>
          <p:cNvSpPr txBox="1"/>
          <p:nvPr/>
        </p:nvSpPr>
        <p:spPr>
          <a:xfrm>
            <a:off x="3012179" y="3706982"/>
            <a:ext cx="6112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Drug Consumption</a:t>
            </a:r>
            <a:endParaRPr lang="ko-KR" altLang="en-US" sz="320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D71C68B-571E-467B-8428-57837ADDF3E9}"/>
              </a:ext>
            </a:extLst>
          </p:cNvPr>
          <p:cNvCxnSpPr/>
          <p:nvPr/>
        </p:nvCxnSpPr>
        <p:spPr>
          <a:xfrm>
            <a:off x="3486978" y="3552953"/>
            <a:ext cx="5218043" cy="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" r="33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94576" y="3429000"/>
            <a:ext cx="7270320" cy="3001327"/>
            <a:chOff x="55091" y="3465512"/>
            <a:chExt cx="6040909" cy="3001327"/>
          </a:xfrm>
          <a:solidFill>
            <a:schemeClr val="tx2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tx2">
                <a:lumMod val="75000"/>
                <a:alpha val="86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55091" y="3587541"/>
              <a:ext cx="5669280" cy="1794132"/>
              <a:chOff x="1879227" y="1857460"/>
              <a:chExt cx="7719698" cy="2443023"/>
            </a:xfrm>
            <a:grpFill/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448372" y="1857460"/>
                <a:ext cx="1500041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Part 2 </a:t>
                </a:r>
                <a:endPara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1879227" y="3168936"/>
                <a:ext cx="7719698" cy="1131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EDA &amp; Visualization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4140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6209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Demographic Features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8E20B8-3645-4DD7-AE80-D407296BB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220858"/>
            <a:ext cx="6302650" cy="4893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FDB0EE-8174-4268-9DB1-AC6A90BEFA3D}"/>
              </a:ext>
            </a:extLst>
          </p:cNvPr>
          <p:cNvSpPr txBox="1"/>
          <p:nvPr/>
        </p:nvSpPr>
        <p:spPr>
          <a:xfrm flipH="1">
            <a:off x="6886850" y="2815977"/>
            <a:ext cx="5877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Correlation </a:t>
            </a:r>
            <a:endParaRPr lang="ko-KR" altLang="en-US" sz="28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1C738-17CA-4873-9552-597959DE15E5}"/>
              </a:ext>
            </a:extLst>
          </p:cNvPr>
          <p:cNvSpPr txBox="1"/>
          <p:nvPr/>
        </p:nvSpPr>
        <p:spPr>
          <a:xfrm>
            <a:off x="6886850" y="3584693"/>
            <a:ext cx="5311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약한 상관관계만 존재한다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B3117EF-EE15-4D39-868E-0C7E83E65257}"/>
              </a:ext>
            </a:extLst>
          </p:cNvPr>
          <p:cNvCxnSpPr/>
          <p:nvPr/>
        </p:nvCxnSpPr>
        <p:spPr>
          <a:xfrm>
            <a:off x="6961781" y="2570480"/>
            <a:ext cx="5064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987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Demographic Features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57220F2-FC03-F047-9B1C-9D4EB7FD7D6C}"/>
              </a:ext>
            </a:extLst>
          </p:cNvPr>
          <p:cNvSpPr txBox="1"/>
          <p:nvPr/>
        </p:nvSpPr>
        <p:spPr>
          <a:xfrm>
            <a:off x="1646737" y="1329302"/>
            <a:ext cx="8898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Nominal Correlations between the demographic and drugs</a:t>
            </a:r>
            <a:endParaRPr lang="ko-KR" alt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1D3095CF-3203-724F-AC26-01138AD53FEE}"/>
              </a:ext>
            </a:extLst>
          </p:cNvPr>
          <p:cNvSpPr txBox="1"/>
          <p:nvPr/>
        </p:nvSpPr>
        <p:spPr>
          <a:xfrm>
            <a:off x="1005840" y="5025732"/>
            <a:ext cx="5470472" cy="143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Ethnicity, Education : Very low correlation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Gender 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약한 상관관계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" altLang="ko-Kore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2A12DB-CF74-D14E-B1C4-911DEBA08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714662"/>
            <a:ext cx="10780264" cy="30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96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216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Personality Features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A6FC2-87B9-4E72-A978-E5F7739B7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13" y="1129886"/>
            <a:ext cx="6402234" cy="49980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39C647-00A5-4E2E-B264-7CDC030B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876" y="1129886"/>
            <a:ext cx="1940498" cy="3457062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3CDFDA6F-1853-46F3-B0C0-1EFF1CA17352}"/>
              </a:ext>
            </a:extLst>
          </p:cNvPr>
          <p:cNvSpPr txBox="1"/>
          <p:nvPr/>
        </p:nvSpPr>
        <p:spPr>
          <a:xfrm>
            <a:off x="5583071" y="4651546"/>
            <a:ext cx="5727659" cy="17118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Impulsive(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충동성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)&amp;SS(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감각적인 성격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: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양의 상관관계 존재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Nscore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신경증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)&amp;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Escore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외향성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):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: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음의 상관관계 존재</a:t>
            </a:r>
          </a:p>
        </p:txBody>
      </p:sp>
    </p:spTree>
    <p:extLst>
      <p:ext uri="{BB962C8B-B14F-4D97-AF65-F5344CB8AC3E}">
        <p14:creationId xmlns:p14="http://schemas.microsoft.com/office/powerpoint/2010/main" val="2518723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Drug Consumption Features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C57220F2-FC03-F047-9B1C-9D4EB7FD7D6C}"/>
              </a:ext>
            </a:extLst>
          </p:cNvPr>
          <p:cNvSpPr txBox="1"/>
          <p:nvPr/>
        </p:nvSpPr>
        <p:spPr>
          <a:xfrm>
            <a:off x="2186307" y="1129886"/>
            <a:ext cx="7819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Correlations between personality and drugs</a:t>
            </a:r>
            <a:endParaRPr lang="ko-KR" altLang="en-US" sz="2800" dirty="0">
              <a:solidFill>
                <a:schemeClr val="accent6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1D3095CF-3203-724F-AC26-01138AD53FEE}"/>
              </a:ext>
            </a:extLst>
          </p:cNvPr>
          <p:cNvSpPr txBox="1"/>
          <p:nvPr/>
        </p:nvSpPr>
        <p:spPr>
          <a:xfrm>
            <a:off x="5016354" y="2820180"/>
            <a:ext cx="5501827" cy="2356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</a:t>
            </a:r>
            <a:r>
              <a:rPr lang="en" altLang="ko-Kore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egal Drug</a:t>
            </a:r>
            <a:r>
              <a:rPr lang="en-US" altLang="ko-Kore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성격 지표와 상관관계가 거의 없다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Escore(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외향성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: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상관관계 거의 없음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원만성과 성실성은 음의 상관관계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충동성과 개방성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감각추구는 꽤나 중요한 상관관계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" altLang="ko-Kore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38532D-4075-C442-9273-640B5F223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110" y="1672542"/>
            <a:ext cx="3620037" cy="466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6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Drug Consumption Features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C57220F2-FC03-F047-9B1C-9D4EB7FD7D6C}"/>
              </a:ext>
            </a:extLst>
          </p:cNvPr>
          <p:cNvSpPr txBox="1"/>
          <p:nvPr/>
        </p:nvSpPr>
        <p:spPr>
          <a:xfrm>
            <a:off x="1005840" y="1047671"/>
            <a:ext cx="440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dirty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Correlations in Drugs</a:t>
            </a:r>
            <a:endParaRPr lang="ko-KR" altLang="en-US" sz="3200" dirty="0">
              <a:solidFill>
                <a:schemeClr val="accent6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681FCB-B54B-7648-B236-42FC192B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62" y="1769800"/>
            <a:ext cx="5451268" cy="4587701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1D3095CF-3203-724F-AC26-01138AD53FEE}"/>
              </a:ext>
            </a:extLst>
          </p:cNvPr>
          <p:cNvSpPr txBox="1"/>
          <p:nvPr/>
        </p:nvSpPr>
        <p:spPr>
          <a:xfrm>
            <a:off x="7563678" y="3601985"/>
            <a:ext cx="3367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합법적인 약물</a:t>
            </a:r>
            <a:r>
              <a:rPr lang="en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</a:p>
          <a:p>
            <a:r>
              <a:rPr lang="en" altLang="ko-Kore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Caffein, Chocolate, Alcohol </a:t>
            </a: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약물들과 상관관계가 매우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낮음</a:t>
            </a:r>
            <a:endParaRPr kumimoji="1" lang="ko-Kore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9CAF19B-6374-4F8B-A9CA-13C10701AA66}"/>
              </a:ext>
            </a:extLst>
          </p:cNvPr>
          <p:cNvGrpSpPr/>
          <p:nvPr/>
        </p:nvGrpSpPr>
        <p:grpSpPr>
          <a:xfrm>
            <a:off x="7563678" y="1769800"/>
            <a:ext cx="3955774" cy="4164188"/>
            <a:chOff x="4594225" y="1898157"/>
            <a:chExt cx="3240000" cy="416418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8499FC0-7C18-4545-ABF1-43534AFAECD7}"/>
                </a:ext>
              </a:extLst>
            </p:cNvPr>
            <p:cNvSpPr/>
            <p:nvPr/>
          </p:nvSpPr>
          <p:spPr>
            <a:xfrm>
              <a:off x="4594225" y="1898157"/>
              <a:ext cx="3240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8E0A170-CE2A-4EF0-85F9-32535B86DAC4}"/>
                </a:ext>
              </a:extLst>
            </p:cNvPr>
            <p:cNvCxnSpPr/>
            <p:nvPr/>
          </p:nvCxnSpPr>
          <p:spPr>
            <a:xfrm>
              <a:off x="4594225" y="1907388"/>
              <a:ext cx="3240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54C9EEA-03DA-4864-ACA5-BB916DB6BBF8}"/>
                </a:ext>
              </a:extLst>
            </p:cNvPr>
            <p:cNvCxnSpPr/>
            <p:nvPr/>
          </p:nvCxnSpPr>
          <p:spPr>
            <a:xfrm>
              <a:off x="4594225" y="6062345"/>
              <a:ext cx="324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2980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541837" y="3429000"/>
            <a:ext cx="6823059" cy="3001327"/>
            <a:chOff x="426720" y="3465512"/>
            <a:chExt cx="5669280" cy="3001327"/>
          </a:xfrm>
          <a:solidFill>
            <a:schemeClr val="tx2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tx2">
                <a:lumMod val="75000"/>
                <a:alpha val="86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426720" y="3587541"/>
              <a:ext cx="2820124" cy="1794132"/>
              <a:chOff x="2385264" y="1857460"/>
              <a:chExt cx="3840083" cy="2443023"/>
            </a:xfrm>
            <a:grpFill/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448372" y="1857460"/>
                <a:ext cx="1500041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Part 3 </a:t>
                </a:r>
                <a:endPara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385264" y="3168936"/>
                <a:ext cx="3840083" cy="1131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Modeling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0410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Modeling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1D3095CF-3203-724F-AC26-01138AD53FEE}"/>
              </a:ext>
            </a:extLst>
          </p:cNvPr>
          <p:cNvSpPr txBox="1"/>
          <p:nvPr/>
        </p:nvSpPr>
        <p:spPr>
          <a:xfrm>
            <a:off x="424425" y="3955163"/>
            <a:ext cx="3911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kumimoji="1" lang="ko-KR" altLang="en-US" dirty="0"/>
              <a:t>각 약물에 대해 따로 </a:t>
            </a:r>
            <a:r>
              <a:rPr kumimoji="1" lang="en-US" altLang="ko-KR" dirty="0"/>
              <a:t>modeling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 err="1"/>
              <a:t>랜덤포레스트</a:t>
            </a:r>
            <a:r>
              <a:rPr kumimoji="1" lang="en-US" altLang="ko-KR" dirty="0"/>
              <a:t>, Tree, SVM </a:t>
            </a:r>
            <a:r>
              <a:rPr kumimoji="1" lang="ko-KR" altLang="en-US" dirty="0"/>
              <a:t>등</a:t>
            </a:r>
            <a:endParaRPr kumimoji="1" lang="en-US" altLang="ko-KR" dirty="0"/>
          </a:p>
          <a:p>
            <a:r>
              <a:rPr kumimoji="1" lang="en-US" altLang="ko-KR" dirty="0"/>
              <a:t>    </a:t>
            </a:r>
            <a:r>
              <a:rPr kumimoji="1" lang="ko-KR" altLang="en-US" dirty="0">
                <a:highlight>
                  <a:srgbClr val="FFFF00"/>
                </a:highlight>
              </a:rPr>
              <a:t>정확도가 </a:t>
            </a:r>
            <a:r>
              <a:rPr kumimoji="1" lang="en-US" altLang="ko-KR" dirty="0">
                <a:highlight>
                  <a:srgbClr val="FFFF00"/>
                </a:highlight>
              </a:rPr>
              <a:t>0.3 ~ 0.4</a:t>
            </a:r>
            <a:r>
              <a:rPr kumimoji="1" lang="ko-KR" altLang="en-US" dirty="0">
                <a:highlight>
                  <a:srgbClr val="FFFF00"/>
                </a:highlight>
              </a:rPr>
              <a:t>정도로 매우 낮음</a:t>
            </a:r>
            <a:endParaRPr kumimoji="1" lang="en-US" altLang="ko-KR" dirty="0">
              <a:highlight>
                <a:srgbClr val="FFFF00"/>
              </a:highlight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97DEA1F-1E2B-4F76-8407-072E28CD7B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"/>
          <a:stretch/>
        </p:blipFill>
        <p:spPr>
          <a:xfrm>
            <a:off x="496957" y="1988541"/>
            <a:ext cx="11270617" cy="16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2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Modeling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42429CA-D324-4DAB-BB55-09EC82941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1129886"/>
            <a:ext cx="3747052" cy="5151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C340C1-2DDD-4E19-AA3E-1376C37B97AE}"/>
              </a:ext>
            </a:extLst>
          </p:cNvPr>
          <p:cNvSpPr txBox="1"/>
          <p:nvPr/>
        </p:nvSpPr>
        <p:spPr>
          <a:xfrm>
            <a:off x="4790661" y="3105542"/>
            <a:ext cx="6450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파이캐럿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User, Nonuser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CL2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합법적인 약물의 경우</a:t>
            </a:r>
            <a:r>
              <a:rPr lang="en-US" altLang="ko-KR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(2, 5) </a:t>
            </a: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분류의 정확도가 더 높다 </a:t>
            </a:r>
            <a:endParaRPr lang="en-US" altLang="ko-KR" dirty="0">
              <a:highlight>
                <a:srgbClr val="FFFF00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64CAF79-1CB5-40C1-B20F-F7B711EE735D}"/>
              </a:ext>
            </a:extLst>
          </p:cNvPr>
          <p:cNvGrpSpPr/>
          <p:nvPr/>
        </p:nvGrpSpPr>
        <p:grpSpPr>
          <a:xfrm>
            <a:off x="4790661" y="1453051"/>
            <a:ext cx="5396948" cy="4164188"/>
            <a:chOff x="4594225" y="1898157"/>
            <a:chExt cx="3240000" cy="416418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3F006B4-665C-42CE-9F9A-71306828FF8A}"/>
                </a:ext>
              </a:extLst>
            </p:cNvPr>
            <p:cNvSpPr/>
            <p:nvPr/>
          </p:nvSpPr>
          <p:spPr>
            <a:xfrm>
              <a:off x="4594225" y="1898157"/>
              <a:ext cx="3240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E17F7D-77A7-4CAB-8E85-C4C3D51BD800}"/>
                </a:ext>
              </a:extLst>
            </p:cNvPr>
            <p:cNvCxnSpPr/>
            <p:nvPr/>
          </p:nvCxnSpPr>
          <p:spPr>
            <a:xfrm>
              <a:off x="4594225" y="1907388"/>
              <a:ext cx="3240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4677102-09B2-486C-9847-74934EA0C87F}"/>
                </a:ext>
              </a:extLst>
            </p:cNvPr>
            <p:cNvCxnSpPr/>
            <p:nvPr/>
          </p:nvCxnSpPr>
          <p:spPr>
            <a:xfrm>
              <a:off x="4594225" y="6062345"/>
              <a:ext cx="324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458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164150" y="3429000"/>
            <a:ext cx="7200746" cy="3001327"/>
            <a:chOff x="112900" y="3465512"/>
            <a:chExt cx="5983100" cy="3001327"/>
          </a:xfrm>
          <a:solidFill>
            <a:schemeClr val="tx2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tx2">
                <a:lumMod val="75000"/>
                <a:alpha val="86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112900" y="3587541"/>
              <a:ext cx="5239842" cy="1901541"/>
              <a:chOff x="1957944" y="1857460"/>
              <a:chExt cx="7134945" cy="2589279"/>
            </a:xfrm>
            <a:grpFill/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448372" y="1857460"/>
                <a:ext cx="1500041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Part 4 </a:t>
                </a:r>
                <a:endPara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1957944" y="3399011"/>
                <a:ext cx="7134945" cy="1047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과제 해결 및 결론 도출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7974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5B40261-0CD1-41A8-87FD-7268615779DE}"/>
              </a:ext>
            </a:extLst>
          </p:cNvPr>
          <p:cNvSpPr/>
          <p:nvPr/>
        </p:nvSpPr>
        <p:spPr>
          <a:xfrm>
            <a:off x="-20983" y="-44311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0826"/>
            <a:ext cx="3346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Table of Contents</a:t>
            </a:r>
            <a:endParaRPr lang="ko-KR" altLang="en-US" sz="32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0308AFB-BC93-4E4C-BBE2-8A56A8042E83}"/>
              </a:ext>
            </a:extLst>
          </p:cNvPr>
          <p:cNvGrpSpPr/>
          <p:nvPr/>
        </p:nvGrpSpPr>
        <p:grpSpPr>
          <a:xfrm>
            <a:off x="939800" y="1357779"/>
            <a:ext cx="4694334" cy="4587875"/>
            <a:chOff x="939800" y="1357779"/>
            <a:chExt cx="4694334" cy="45878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35777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40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4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265110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40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endParaRPr lang="ko-KR" altLang="en-US" sz="4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39444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40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endParaRPr lang="ko-KR" altLang="en-US" sz="4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DA4652-189F-4F7A-8733-88CE2127DA4F}"/>
                </a:ext>
              </a:extLst>
            </p:cNvPr>
            <p:cNvSpPr txBox="1"/>
            <p:nvPr/>
          </p:nvSpPr>
          <p:spPr>
            <a:xfrm>
              <a:off x="939800" y="5237768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40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</a:t>
              </a:r>
              <a:endParaRPr lang="ko-KR" altLang="en-US" sz="4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C91B93-A37D-4DE9-B7CA-D7984E1C522B}"/>
                </a:ext>
              </a:extLst>
            </p:cNvPr>
            <p:cNvSpPr txBox="1"/>
            <p:nvPr/>
          </p:nvSpPr>
          <p:spPr>
            <a:xfrm>
              <a:off x="1529272" y="1480889"/>
              <a:ext cx="410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및 해결 과제 소개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608173-E462-4D4F-8B5B-BF7B35BDF906}"/>
                </a:ext>
              </a:extLst>
            </p:cNvPr>
            <p:cNvSpPr txBox="1"/>
            <p:nvPr/>
          </p:nvSpPr>
          <p:spPr>
            <a:xfrm>
              <a:off x="1439532" y="2774219"/>
              <a:ext cx="410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전처리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&amp; </a:t>
              </a:r>
              <a:r>
                <a:rPr lang="en-US" altLang="ko-KR" sz="2400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&amp;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시각화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B48860-C268-40A6-A0D4-32B193417ED3}"/>
                </a:ext>
              </a:extLst>
            </p:cNvPr>
            <p:cNvSpPr txBox="1"/>
            <p:nvPr/>
          </p:nvSpPr>
          <p:spPr>
            <a:xfrm>
              <a:off x="1529272" y="4067549"/>
              <a:ext cx="410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모델링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85A445-01AD-4990-BF0E-C98EBCDEE239}"/>
                </a:ext>
              </a:extLst>
            </p:cNvPr>
            <p:cNvSpPr txBox="1"/>
            <p:nvPr/>
          </p:nvSpPr>
          <p:spPr>
            <a:xfrm>
              <a:off x="1439532" y="5360878"/>
              <a:ext cx="410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과제 해결 및 결론 도출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Binary Classification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BCD384-B685-4AF2-9E1F-1B59662A9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1073758"/>
            <a:ext cx="4333461" cy="5231156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F733815E-991B-42CA-9B32-C3BD05A141A1}"/>
              </a:ext>
            </a:extLst>
          </p:cNvPr>
          <p:cNvSpPr txBox="1"/>
          <p:nvPr/>
        </p:nvSpPr>
        <p:spPr>
          <a:xfrm>
            <a:off x="5339301" y="1453051"/>
            <a:ext cx="7044856" cy="448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Benefits</a:t>
            </a:r>
            <a:r>
              <a:rPr lang="ko-KR" altLang="en-US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of</a:t>
            </a:r>
            <a:r>
              <a:rPr lang="ko-KR" altLang="en-US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" altLang="ko-Kore-KR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Binary classification</a:t>
            </a:r>
            <a:br>
              <a:rPr lang="en" altLang="ko-Kore-KR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분류 모델의 성능 및 정확성 대폭 향상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(0.4 -&gt; 0.9)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-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이진분류로 인한 편의성 및 효율성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-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잠재적 약물 중독자 분류에 대한 근본적인 접근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진정제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알코올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대마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각성제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카페인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초콜릿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니코틴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=&gt;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약물의 종류와는 큰 관계가 없다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38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868CAD-28BC-4AAB-A8E3-9C354FEC9870}"/>
              </a:ext>
            </a:extLst>
          </p:cNvPr>
          <p:cNvSpPr txBox="1"/>
          <p:nvPr/>
        </p:nvSpPr>
        <p:spPr>
          <a:xfrm>
            <a:off x="4501322" y="1298525"/>
            <a:ext cx="7773504" cy="12870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ore-KR" sz="1800" dirty="0"/>
              <a:t>CL2 = Used in the Last Decade</a:t>
            </a:r>
          </a:p>
          <a:p>
            <a:pPr>
              <a:lnSpc>
                <a:spcPct val="150000"/>
              </a:lnSpc>
            </a:pPr>
            <a:r>
              <a:rPr lang="en-US" altLang="ko-Kore-KR" dirty="0"/>
              <a:t>=&gt; User</a:t>
            </a:r>
            <a:r>
              <a:rPr lang="ko-KR" altLang="en-US" dirty="0"/>
              <a:t>로 분류될 경우 다섯 가지 약물에서 정확성이 소폭 높아지고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ore-KR" sz="1800" dirty="0"/>
              <a:t>=&gt; </a:t>
            </a:r>
            <a:r>
              <a:rPr lang="en-US" altLang="ko-Kore-KR" dirty="0"/>
              <a:t>Non-</a:t>
            </a:r>
            <a:r>
              <a:rPr lang="en-US" altLang="ko-Kore-KR" sz="1800" dirty="0"/>
              <a:t>User</a:t>
            </a:r>
            <a:r>
              <a:rPr lang="ko-KR" altLang="en-US" sz="1800" dirty="0"/>
              <a:t>로 분류될 경우 나머지 약물에서 정확성이 </a:t>
            </a:r>
            <a:r>
              <a:rPr lang="en-US" altLang="ko-Kore-KR" sz="1800" dirty="0"/>
              <a:t> </a:t>
            </a:r>
            <a:r>
              <a:rPr lang="ko-KR" altLang="en-US" sz="1800" dirty="0"/>
              <a:t>대폭 높아진다</a:t>
            </a:r>
            <a:r>
              <a:rPr lang="en-US" altLang="ko-KR" sz="1800" dirty="0"/>
              <a:t>.</a:t>
            </a:r>
            <a:endParaRPr lang="en-US" altLang="ko-Kore-KR" sz="18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BAF709-6491-43E1-9BFF-6D221B6F4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29" y="1298525"/>
            <a:ext cx="3773336" cy="4572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0E4CC-0973-4A72-B76C-7876C8C19A92}"/>
              </a:ext>
            </a:extLst>
          </p:cNvPr>
          <p:cNvSpPr txBox="1"/>
          <p:nvPr/>
        </p:nvSpPr>
        <p:spPr>
          <a:xfrm>
            <a:off x="4284759" y="3288917"/>
            <a:ext cx="7773504" cy="22705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highlight>
                  <a:srgbClr val="FFFF00"/>
                </a:highlight>
              </a:rPr>
              <a:t>즉</a:t>
            </a:r>
            <a:r>
              <a:rPr lang="en-US" altLang="ko-KR" sz="1600" b="1" dirty="0">
                <a:highlight>
                  <a:srgbClr val="FFFF00"/>
                </a:highlight>
              </a:rPr>
              <a:t>,</a:t>
            </a:r>
            <a:r>
              <a:rPr lang="ko-KR" altLang="en-US" sz="1600" b="1" dirty="0">
                <a:highlight>
                  <a:srgbClr val="FFFF00"/>
                </a:highlight>
              </a:rPr>
              <a:t> 다섯 가지의 약물은 </a:t>
            </a:r>
            <a:r>
              <a:rPr lang="en-US" altLang="ko-KR" sz="1600" b="1" dirty="0">
                <a:highlight>
                  <a:srgbClr val="FFFF00"/>
                </a:highlight>
              </a:rPr>
              <a:t>10</a:t>
            </a:r>
            <a:r>
              <a:rPr lang="ko-KR" altLang="en-US" sz="1600" b="1" dirty="0">
                <a:highlight>
                  <a:srgbClr val="FFFF00"/>
                </a:highlight>
              </a:rPr>
              <a:t>년 안에 사용하지 않을 경우 </a:t>
            </a:r>
            <a:r>
              <a:rPr lang="en-US" altLang="ko-KR" sz="1600" b="1" dirty="0">
                <a:highlight>
                  <a:srgbClr val="FFFF00"/>
                </a:highlight>
              </a:rPr>
              <a:t>Non-User</a:t>
            </a:r>
            <a:r>
              <a:rPr lang="ko-KR" altLang="en-US" sz="1600" b="1" dirty="0">
                <a:highlight>
                  <a:srgbClr val="FFFF00"/>
                </a:highlight>
              </a:rPr>
              <a:t>로 분류하는 것이 합리적</a:t>
            </a:r>
            <a:r>
              <a:rPr lang="en-US" altLang="ko-KR" sz="1600" b="1" dirty="0">
                <a:highlight>
                  <a:srgbClr val="FFFF00"/>
                </a:highlight>
              </a:rPr>
              <a:t>, </a:t>
            </a:r>
            <a:r>
              <a:rPr lang="ko-KR" altLang="en-US" sz="1600" b="1" dirty="0">
                <a:highlight>
                  <a:srgbClr val="FFFF00"/>
                </a:highlight>
              </a:rPr>
              <a:t>나머지 약물들은 </a:t>
            </a:r>
            <a:r>
              <a:rPr lang="en-US" altLang="ko-KR" sz="1600" b="1" dirty="0">
                <a:highlight>
                  <a:srgbClr val="FFFF00"/>
                </a:highlight>
              </a:rPr>
              <a:t>1</a:t>
            </a:r>
            <a:r>
              <a:rPr lang="ko-KR" altLang="en-US" sz="1600" b="1" dirty="0">
                <a:highlight>
                  <a:srgbClr val="FFFF00"/>
                </a:highlight>
              </a:rPr>
              <a:t>년 안에 사용하지 않을 경우 </a:t>
            </a:r>
            <a:r>
              <a:rPr lang="en-US" altLang="ko-KR" sz="1600" b="1" dirty="0">
                <a:highlight>
                  <a:srgbClr val="FFFF00"/>
                </a:highlight>
              </a:rPr>
              <a:t>Non-User</a:t>
            </a:r>
            <a:r>
              <a:rPr lang="ko-KR" altLang="en-US" sz="1600" b="1" dirty="0">
                <a:highlight>
                  <a:srgbClr val="FFFF00"/>
                </a:highlight>
              </a:rPr>
              <a:t>로 분류하는 것이 합리적이다</a:t>
            </a:r>
            <a:r>
              <a:rPr lang="en-US" altLang="ko-KR" sz="1600" b="1" dirty="0">
                <a:highlight>
                  <a:srgbClr val="FFFF00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=&gt; </a:t>
            </a:r>
            <a:r>
              <a:rPr lang="ko-KR" altLang="en-US" sz="1600" b="1" dirty="0"/>
              <a:t>직관적으로도 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커피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초콜릿 등 합법적인 약물과 대마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니코틴 등 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     일부 합법적인 약물은 접근성이 좋기 때문에 </a:t>
            </a:r>
            <a:r>
              <a:rPr lang="en-US" altLang="ko-KR" sz="1600" b="1" dirty="0"/>
              <a:t>User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Non-User</a:t>
            </a:r>
            <a:r>
              <a:rPr lang="ko-KR" altLang="en-US" sz="1600" b="1" dirty="0"/>
              <a:t>의 기준을 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     10</a:t>
            </a:r>
            <a:r>
              <a:rPr lang="ko-KR" altLang="en-US" sz="1600" b="1" dirty="0"/>
              <a:t>년으로 두는 것이 더 나은 결과로 이어진다</a:t>
            </a:r>
            <a:r>
              <a:rPr lang="en-US" altLang="ko-KR" sz="1600" b="1" dirty="0"/>
              <a:t>. </a:t>
            </a:r>
            <a:endParaRPr lang="en-US" altLang="ko-Kore-K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06429-E198-474F-9247-D613AD2D4E36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Binary Classification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48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Chocolate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454517-C68E-4ADE-A0FD-248B0578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526947"/>
            <a:ext cx="6319299" cy="19814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1E6004-46A4-4C8E-B466-23C794665051}"/>
              </a:ext>
            </a:extLst>
          </p:cNvPr>
          <p:cNvSpPr txBox="1"/>
          <p:nvPr/>
        </p:nvSpPr>
        <p:spPr>
          <a:xfrm>
            <a:off x="498944" y="6021661"/>
            <a:ext cx="6102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https://www.joongang.co.kr/article/4007849</a:t>
            </a:r>
            <a:endParaRPr lang="ko-KR" altLang="en-US" sz="1400"/>
          </a:p>
        </p:txBody>
      </p:sp>
      <p:pic>
        <p:nvPicPr>
          <p:cNvPr id="1028" name="Picture 4" descr="EFSA Spotlight: What is a &amp;#39;Moderate Amount&amp;#39; of Caffeine, Anyway? – Food  Insight">
            <a:extLst>
              <a:ext uri="{FF2B5EF4-FFF2-40B4-BE49-F238E27FC236}">
                <a16:creationId xmlns:a16="http://schemas.microsoft.com/office/drawing/2014/main" id="{6AA9E003-7A5A-4BB0-8E4C-DF8BC018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4286" y="1243921"/>
            <a:ext cx="4538663" cy="406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A317EF-5F2D-46AE-8FBA-572525835768}"/>
              </a:ext>
            </a:extLst>
          </p:cNvPr>
          <p:cNvSpPr/>
          <p:nvPr/>
        </p:nvSpPr>
        <p:spPr>
          <a:xfrm>
            <a:off x="7951303" y="4330067"/>
            <a:ext cx="3558210" cy="58980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A2C42D-05A2-4E14-AB87-B4036822FE5E}"/>
              </a:ext>
            </a:extLst>
          </p:cNvPr>
          <p:cNvSpPr txBox="1"/>
          <p:nvPr/>
        </p:nvSpPr>
        <p:spPr>
          <a:xfrm>
            <a:off x="498944" y="5753100"/>
            <a:ext cx="7255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https://foodinsight.org/efsa-spotlight-what-is-a-moderate-amount-of-caffeine-anyway/</a:t>
            </a:r>
            <a:endParaRPr lang="ko-KR" altLang="en-US" sz="1400"/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C8315C60-C47F-4214-8DEF-CDA48F051917}"/>
              </a:ext>
            </a:extLst>
          </p:cNvPr>
          <p:cNvSpPr txBox="1"/>
          <p:nvPr/>
        </p:nvSpPr>
        <p:spPr>
          <a:xfrm>
            <a:off x="709653" y="3662915"/>
            <a:ext cx="5293582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ore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주로 각성 효과</a:t>
            </a:r>
            <a:endParaRPr lang="en-US" altLang="ko-Kore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ore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74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Chocolate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C674E1-0B63-4CAD-B848-9F264F42E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13" y="1560430"/>
            <a:ext cx="5975238" cy="373714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D6742474-D252-4A3B-873D-FF6839511C93}"/>
              </a:ext>
            </a:extLst>
          </p:cNvPr>
          <p:cNvSpPr txBox="1"/>
          <p:nvPr/>
        </p:nvSpPr>
        <p:spPr>
          <a:xfrm>
            <a:off x="6495335" y="1002003"/>
            <a:ext cx="6800574" cy="308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" altLang="ko-Kore-KR" sz="1600" b="1" dirty="0"/>
              <a:t>1. Feature Importance (Top 5)</a:t>
            </a:r>
          </a:p>
          <a:p>
            <a:pPr>
              <a:lnSpc>
                <a:spcPct val="150000"/>
              </a:lnSpc>
            </a:pPr>
            <a:r>
              <a:rPr lang="en" altLang="en-US" sz="1600" b="1" dirty="0"/>
              <a:t>    </a:t>
            </a:r>
            <a:r>
              <a:rPr lang="en-US" altLang="en-US" sz="1600" dirty="0"/>
              <a:t>- C Score (0.135) </a:t>
            </a:r>
            <a:r>
              <a:rPr lang="en-US" altLang="ko-Kore-KR" sz="1600" dirty="0"/>
              <a:t>= </a:t>
            </a:r>
            <a:r>
              <a:rPr lang="ko-KR" altLang="en-US" sz="1600" dirty="0">
                <a:highlight>
                  <a:srgbClr val="FFFF00"/>
                </a:highlight>
              </a:rPr>
              <a:t>성실성</a:t>
            </a:r>
            <a:r>
              <a:rPr lang="en-US" altLang="ko-KR" sz="1600" dirty="0"/>
              <a:t>. </a:t>
            </a:r>
            <a:r>
              <a:rPr lang="ko-KR" altLang="en-US" sz="1600" dirty="0"/>
              <a:t>체계적이고 인내심이 강함</a:t>
            </a:r>
            <a:endParaRPr lang="en-US" altLang="en-US" sz="1600" dirty="0"/>
          </a:p>
          <a:p>
            <a:pPr>
              <a:lnSpc>
                <a:spcPct val="150000"/>
              </a:lnSpc>
            </a:pPr>
            <a:r>
              <a:rPr lang="en-US" altLang="ko-Kore-KR" sz="1600" dirty="0"/>
              <a:t>    - N Score (0.130) = </a:t>
            </a:r>
            <a:r>
              <a:rPr lang="ko-KR" altLang="en-US" sz="1600" dirty="0">
                <a:highlight>
                  <a:srgbClr val="FFFF00"/>
                </a:highlight>
              </a:rPr>
              <a:t>신경증</a:t>
            </a:r>
            <a:r>
              <a:rPr lang="en-US" altLang="ko-KR" sz="1600" dirty="0"/>
              <a:t>. </a:t>
            </a:r>
            <a:r>
              <a:rPr lang="ko-KR" altLang="en-US" sz="1600" dirty="0"/>
              <a:t>부정적인 감정에 취약</a:t>
            </a:r>
            <a:endParaRPr lang="en-US" altLang="ko-Kore-KR" sz="1600" dirty="0"/>
          </a:p>
          <a:p>
            <a:pPr>
              <a:lnSpc>
                <a:spcPct val="150000"/>
              </a:lnSpc>
            </a:pPr>
            <a:r>
              <a:rPr lang="en-US" altLang="ko-Kore-KR" sz="1600" dirty="0"/>
              <a:t>    - O Score (0.119) = </a:t>
            </a:r>
            <a:r>
              <a:rPr lang="ko-KR" altLang="en-US" sz="1600" dirty="0">
                <a:highlight>
                  <a:srgbClr val="FFFF00"/>
                </a:highlight>
              </a:rPr>
              <a:t>개방성</a:t>
            </a:r>
            <a:r>
              <a:rPr lang="en-US" altLang="ko-KR" sz="1600" dirty="0">
                <a:highlight>
                  <a:srgbClr val="FFFF00"/>
                </a:highlight>
              </a:rPr>
              <a:t>.</a:t>
            </a:r>
            <a:r>
              <a:rPr lang="en-US" altLang="ko-KR" sz="1600" dirty="0"/>
              <a:t> </a:t>
            </a:r>
            <a:r>
              <a:rPr lang="ko-KR" altLang="en-US" sz="1600" dirty="0"/>
              <a:t>융통성 있고 다양성 추구</a:t>
            </a:r>
            <a:endParaRPr lang="en-US" altLang="ko-Kore-KR" sz="1600" dirty="0"/>
          </a:p>
          <a:p>
            <a:pPr>
              <a:lnSpc>
                <a:spcPct val="150000"/>
              </a:lnSpc>
            </a:pPr>
            <a:r>
              <a:rPr lang="en-US" altLang="ko-Kore-KR" sz="1600" dirty="0"/>
              <a:t>    - A Score (0.110) =  </a:t>
            </a:r>
            <a:r>
              <a:rPr lang="ko-KR" altLang="en-US" sz="1600" dirty="0" err="1">
                <a:highlight>
                  <a:srgbClr val="FFFF00"/>
                </a:highlight>
              </a:rPr>
              <a:t>원만성</a:t>
            </a:r>
            <a:r>
              <a:rPr lang="en-US" altLang="ko-KR" sz="1600" dirty="0"/>
              <a:t>. </a:t>
            </a:r>
            <a:r>
              <a:rPr lang="ko-KR" altLang="en-US" sz="1600" dirty="0"/>
              <a:t>사회적이고 친근함</a:t>
            </a:r>
            <a:r>
              <a:rPr lang="en-US" altLang="ko-KR" sz="1600" dirty="0"/>
              <a:t>.</a:t>
            </a:r>
            <a:endParaRPr lang="en-US" altLang="ko-Kore-KR" sz="1600" dirty="0"/>
          </a:p>
          <a:p>
            <a:pPr>
              <a:lnSpc>
                <a:spcPct val="150000"/>
              </a:lnSpc>
            </a:pPr>
            <a:r>
              <a:rPr lang="en-US" altLang="ko-Kore-KR" sz="1600" dirty="0"/>
              <a:t>    - E Score (0.108) = </a:t>
            </a:r>
            <a:r>
              <a:rPr lang="ko-KR" altLang="en-US" sz="1600" dirty="0">
                <a:highlight>
                  <a:srgbClr val="FFFF00"/>
                </a:highlight>
              </a:rPr>
              <a:t>외향성</a:t>
            </a:r>
            <a:r>
              <a:rPr lang="en-US" altLang="ko-KR" sz="1600" dirty="0"/>
              <a:t>. </a:t>
            </a:r>
            <a:r>
              <a:rPr lang="ko-KR" altLang="en-US" sz="1600" dirty="0"/>
              <a:t>에너지가 넘친다</a:t>
            </a:r>
            <a:r>
              <a:rPr lang="en-US" altLang="ko-KR" sz="1600" dirty="0"/>
              <a:t>.</a:t>
            </a:r>
            <a:endParaRPr lang="en-US" altLang="ko-Kore-KR" sz="1600" dirty="0"/>
          </a:p>
          <a:p>
            <a:pPr>
              <a:lnSpc>
                <a:spcPct val="150000"/>
              </a:lnSpc>
            </a:pPr>
            <a:r>
              <a:rPr lang="en-US" altLang="ko-Kore-KR" sz="1600" dirty="0"/>
              <a:t>     </a:t>
            </a:r>
            <a:r>
              <a:rPr lang="en-US" altLang="ko-Kore-KR" sz="1600" dirty="0">
                <a:solidFill>
                  <a:srgbClr val="FF0000"/>
                </a:solidFill>
              </a:rPr>
              <a:t>=&gt; Personality Features </a:t>
            </a:r>
          </a:p>
          <a:p>
            <a:pPr>
              <a:lnSpc>
                <a:spcPct val="150000"/>
              </a:lnSpc>
            </a:pPr>
            <a:endParaRPr lang="en-US" altLang="ko-Kore-KR" sz="1600" dirty="0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29C03264-5498-430D-BBEB-B3D4C2893CBE}"/>
              </a:ext>
            </a:extLst>
          </p:cNvPr>
          <p:cNvSpPr txBox="1"/>
          <p:nvPr/>
        </p:nvSpPr>
        <p:spPr>
          <a:xfrm>
            <a:off x="6812586" y="3682162"/>
            <a:ext cx="4806950" cy="300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ore-KR" sz="1600" b="1" dirty="0"/>
              <a:t>2. Correlation (Top 5)</a:t>
            </a:r>
          </a:p>
          <a:p>
            <a:pPr>
              <a:lnSpc>
                <a:spcPct val="150000"/>
              </a:lnSpc>
            </a:pPr>
            <a:r>
              <a:rPr lang="en-US" altLang="ko-Kore-KR" sz="1600" dirty="0"/>
              <a:t>     - Gender (0.088)</a:t>
            </a:r>
          </a:p>
          <a:p>
            <a:pPr>
              <a:lnSpc>
                <a:spcPct val="150000"/>
              </a:lnSpc>
            </a:pPr>
            <a:r>
              <a:rPr lang="en-US" altLang="ko-Kore-KR" sz="1600" dirty="0"/>
              <a:t>     - Age (0.087)</a:t>
            </a:r>
          </a:p>
          <a:p>
            <a:pPr>
              <a:lnSpc>
                <a:spcPct val="150000"/>
              </a:lnSpc>
            </a:pPr>
            <a:r>
              <a:rPr lang="en-US" altLang="ko-Kore-KR" sz="1600" b="1" dirty="0"/>
              <a:t>     </a:t>
            </a:r>
            <a:r>
              <a:rPr lang="en-US" altLang="ko-Kore-KR" sz="1600" dirty="0"/>
              <a:t>- Country (0.063)</a:t>
            </a:r>
          </a:p>
          <a:p>
            <a:pPr>
              <a:lnSpc>
                <a:spcPct val="150000"/>
              </a:lnSpc>
            </a:pPr>
            <a:r>
              <a:rPr lang="en-US" altLang="ko-Kore-KR" sz="1600" b="1" dirty="0"/>
              <a:t>    </a:t>
            </a:r>
            <a:r>
              <a:rPr lang="en-US" altLang="ko-Kore-KR" sz="1600" dirty="0"/>
              <a:t> - SS (0.052)</a:t>
            </a:r>
          </a:p>
          <a:p>
            <a:pPr>
              <a:lnSpc>
                <a:spcPct val="150000"/>
              </a:lnSpc>
            </a:pPr>
            <a:r>
              <a:rPr lang="en-US" altLang="ko-Kore-KR" sz="1600" dirty="0"/>
              <a:t>     - Education (0.043)</a:t>
            </a:r>
          </a:p>
          <a:p>
            <a:pPr>
              <a:lnSpc>
                <a:spcPct val="150000"/>
              </a:lnSpc>
            </a:pPr>
            <a:r>
              <a:rPr lang="en-US" altLang="ko-Kore-KR" sz="1600" dirty="0"/>
              <a:t>      </a:t>
            </a:r>
            <a:r>
              <a:rPr lang="en-US" altLang="ko-Kore-KR" sz="1600" dirty="0">
                <a:solidFill>
                  <a:srgbClr val="FF0000"/>
                </a:solidFill>
              </a:rPr>
              <a:t>=&gt; Close to zero</a:t>
            </a:r>
          </a:p>
          <a:p>
            <a:pPr>
              <a:lnSpc>
                <a:spcPct val="150000"/>
              </a:lnSpc>
            </a:pPr>
            <a:r>
              <a:rPr lang="en-US" altLang="ko-Kore-KR" sz="16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983355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Chocolate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FFFE8-D00F-4286-8DC1-F9E26E81D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83" y="1453051"/>
            <a:ext cx="4269522" cy="4217691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5BE639AF-23B1-4B4A-9950-07BC54606ADA}"/>
              </a:ext>
            </a:extLst>
          </p:cNvPr>
          <p:cNvSpPr txBox="1"/>
          <p:nvPr/>
        </p:nvSpPr>
        <p:spPr>
          <a:xfrm>
            <a:off x="5394739" y="1453051"/>
            <a:ext cx="7044856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CL4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부터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CL6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94.8%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차지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=&gt; 18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중 가장 높은 수치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항산화물질인 폴리페놀이 풍부한 건강식품으로도 여겨지며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주변에서 매우 흔하게 구할 수 있기 때문에 </a:t>
            </a: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약물 중독의</a:t>
            </a:r>
            <a:endParaRPr lang="en-US" altLang="ko-KR" dirty="0">
              <a:highlight>
                <a:srgbClr val="FFFF00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시각에서 보기에는 거리가 있다</a:t>
            </a:r>
            <a:r>
              <a:rPr lang="en-US" altLang="ko-KR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실제로 변수 중요도와 상관계수를 보더라도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근접하는 등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유의미한 변수를 찾기 힘들 만큼 보편적인 모습을 보인다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ore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560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환각제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8FEFD-EA71-4AD2-B682-7D2318040EEB}"/>
              </a:ext>
            </a:extLst>
          </p:cNvPr>
          <p:cNvSpPr txBox="1"/>
          <p:nvPr/>
        </p:nvSpPr>
        <p:spPr>
          <a:xfrm>
            <a:off x="584200" y="2887822"/>
            <a:ext cx="80254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지각을 왜곡시키고 감각 입력이 없는데도 그 감각 이미지를 촉발시키는 약물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심리 치료와 연관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Amyl(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아질산이밀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Ecstasy,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Legalh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LSD, Mushrooms, VSA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920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환각제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C01BF-DE65-4C17-919A-B712ACC4FE17}"/>
              </a:ext>
            </a:extLst>
          </p:cNvPr>
          <p:cNvSpPr txBox="1"/>
          <p:nvPr/>
        </p:nvSpPr>
        <p:spPr>
          <a:xfrm>
            <a:off x="2347402" y="313003"/>
            <a:ext cx="618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Amyl(Amyl Nitrite: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아질산이밀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0ADEB309-C323-4A67-8D0E-3AE8C626C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533480"/>
              </p:ext>
            </p:extLst>
          </p:nvPr>
        </p:nvGraphicFramePr>
        <p:xfrm>
          <a:off x="584200" y="1160025"/>
          <a:ext cx="10853175" cy="1718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7725">
                  <a:extLst>
                    <a:ext uri="{9D8B030D-6E8A-4147-A177-3AD203B41FA5}">
                      <a16:colId xmlns:a16="http://schemas.microsoft.com/office/drawing/2014/main" val="2333298429"/>
                    </a:ext>
                  </a:extLst>
                </a:gridCol>
                <a:gridCol w="3617725">
                  <a:extLst>
                    <a:ext uri="{9D8B030D-6E8A-4147-A177-3AD203B41FA5}">
                      <a16:colId xmlns:a16="http://schemas.microsoft.com/office/drawing/2014/main" val="4249599243"/>
                    </a:ext>
                  </a:extLst>
                </a:gridCol>
                <a:gridCol w="3617725">
                  <a:extLst>
                    <a:ext uri="{9D8B030D-6E8A-4147-A177-3AD203B41FA5}">
                      <a16:colId xmlns:a16="http://schemas.microsoft.com/office/drawing/2014/main" val="1449224842"/>
                    </a:ext>
                  </a:extLst>
                </a:gridCol>
              </a:tblGrid>
              <a:tr h="269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특징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주산지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3817"/>
                  </a:ext>
                </a:extLst>
              </a:tr>
              <a:tr h="1383340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흡입성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환각 물질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가연성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휘발성의 물질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투명하거나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노란끼를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띄며 악취가 남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Party drug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널리 알려짐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러쉬라고도 불림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최음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및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도취감</a:t>
                      </a:r>
                      <a:endParaRPr lang="en-US" altLang="ko-KR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효과 즉시 발생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분에서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분간 지속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협심증 약으로 사용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의식 상실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심장 발작 등의 부작용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인터넷 사이트 유통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러쉬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정글 주스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61177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E8E6CE0-F0DA-41DC-8CB0-4309B79F5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3" r="10735"/>
          <a:stretch>
            <a:fillRect/>
          </a:stretch>
        </p:blipFill>
        <p:spPr>
          <a:xfrm>
            <a:off x="3122192" y="3063309"/>
            <a:ext cx="5947616" cy="310542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18166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환각제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C01BF-DE65-4C17-919A-B712ACC4FE17}"/>
              </a:ext>
            </a:extLst>
          </p:cNvPr>
          <p:cNvSpPr txBox="1"/>
          <p:nvPr/>
        </p:nvSpPr>
        <p:spPr>
          <a:xfrm>
            <a:off x="2347402" y="313003"/>
            <a:ext cx="618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Ecstasy(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엑스터시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7DEA7020-C990-4366-A551-8FF53F852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253190"/>
              </p:ext>
            </p:extLst>
          </p:nvPr>
        </p:nvGraphicFramePr>
        <p:xfrm>
          <a:off x="584200" y="1160025"/>
          <a:ext cx="1087934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6448">
                  <a:extLst>
                    <a:ext uri="{9D8B030D-6E8A-4147-A177-3AD203B41FA5}">
                      <a16:colId xmlns:a16="http://schemas.microsoft.com/office/drawing/2014/main" val="2333298429"/>
                    </a:ext>
                  </a:extLst>
                </a:gridCol>
                <a:gridCol w="3626448">
                  <a:extLst>
                    <a:ext uri="{9D8B030D-6E8A-4147-A177-3AD203B41FA5}">
                      <a16:colId xmlns:a16="http://schemas.microsoft.com/office/drawing/2014/main" val="4249599243"/>
                    </a:ext>
                  </a:extLst>
                </a:gridCol>
                <a:gridCol w="3626448">
                  <a:extLst>
                    <a:ext uri="{9D8B030D-6E8A-4147-A177-3AD203B41FA5}">
                      <a16:colId xmlns:a16="http://schemas.microsoft.com/office/drawing/2014/main" val="14492248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특징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주산지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3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암페타민류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합성 마약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로고 각인 정제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캡슐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도취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식욕상실</a:t>
                      </a:r>
                      <a:endParaRPr lang="en-US" altLang="ko-KR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혼수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자아통제 불능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유럽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61177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B3ADA01A-B70C-4ABF-9CCE-F44BE521B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0" r="10770"/>
          <a:stretch>
            <a:fillRect/>
          </a:stretch>
        </p:blipFill>
        <p:spPr>
          <a:xfrm>
            <a:off x="2761604" y="2514949"/>
            <a:ext cx="6668791" cy="343859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32505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환각제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C01BF-DE65-4C17-919A-B712ACC4FE17}"/>
              </a:ext>
            </a:extLst>
          </p:cNvPr>
          <p:cNvSpPr txBox="1"/>
          <p:nvPr/>
        </p:nvSpPr>
        <p:spPr>
          <a:xfrm>
            <a:off x="2347402" y="313003"/>
            <a:ext cx="618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Legalh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(Legal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high: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리걸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하이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703A1B84-C400-44A1-9315-EADE85A70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464398"/>
              </p:ext>
            </p:extLst>
          </p:nvPr>
        </p:nvGraphicFramePr>
        <p:xfrm>
          <a:off x="584200" y="1264886"/>
          <a:ext cx="10902336" cy="2190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4112">
                  <a:extLst>
                    <a:ext uri="{9D8B030D-6E8A-4147-A177-3AD203B41FA5}">
                      <a16:colId xmlns:a16="http://schemas.microsoft.com/office/drawing/2014/main" val="2333298429"/>
                    </a:ext>
                  </a:extLst>
                </a:gridCol>
                <a:gridCol w="3634112">
                  <a:extLst>
                    <a:ext uri="{9D8B030D-6E8A-4147-A177-3AD203B41FA5}">
                      <a16:colId xmlns:a16="http://schemas.microsoft.com/office/drawing/2014/main" val="4249599243"/>
                    </a:ext>
                  </a:extLst>
                </a:gridCol>
                <a:gridCol w="3634112">
                  <a:extLst>
                    <a:ext uri="{9D8B030D-6E8A-4147-A177-3AD203B41FA5}">
                      <a16:colId xmlns:a16="http://schemas.microsoft.com/office/drawing/2014/main" val="1449224842"/>
                    </a:ext>
                  </a:extLst>
                </a:gridCol>
              </a:tblGrid>
              <a:tr h="262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특징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주산지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3817"/>
                  </a:ext>
                </a:extLst>
              </a:tr>
              <a:tr h="1885646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가지 카테고리 분류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42900" indent="-342900" latinLnBrk="1">
                        <a:buFontTx/>
                        <a:buAutoNum type="arabicParenR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흥분제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Charley Sheen or Ching(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cocaine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과 유사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marL="342900" indent="-342900" latinLnBrk="1">
                        <a:buFontTx/>
                        <a:buAutoNum type="arabicParenR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진정제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Etizolam(Valium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과 유사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marL="342900" indent="-342900" latinLnBrk="1">
                        <a:buFontTx/>
                        <a:buAutoNum type="arabicParenR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환각제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실로시빈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Pink Panthers(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Ecstasy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유사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marL="342900" indent="-342900" latinLnBrk="1">
                        <a:buFontTx/>
                        <a:buAutoNum type="arabicParenR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합성 대마초류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Magic Dragon(Cannabis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유사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검증되지 않은 화학 성분이 많아 부작용 가능성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술 혹은 다른 마약과 함께할 시 가능성이 높아짐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‘head shop’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에서 주로 유통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영국과 미국 대부분의 도시에 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61177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01722D2-B069-4C56-BB7F-A819C858E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8" r="10115"/>
          <a:stretch>
            <a:fillRect/>
          </a:stretch>
        </p:blipFill>
        <p:spPr>
          <a:xfrm>
            <a:off x="3571274" y="3600019"/>
            <a:ext cx="5049451" cy="264708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9348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환각제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C01BF-DE65-4C17-919A-B712ACC4FE17}"/>
              </a:ext>
            </a:extLst>
          </p:cNvPr>
          <p:cNvSpPr txBox="1"/>
          <p:nvPr/>
        </p:nvSpPr>
        <p:spPr>
          <a:xfrm>
            <a:off x="2347402" y="313003"/>
            <a:ext cx="618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4) LSD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0090DF6D-92A8-45F9-9E43-7EAF8003F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100364"/>
              </p:ext>
            </p:extLst>
          </p:nvPr>
        </p:nvGraphicFramePr>
        <p:xfrm>
          <a:off x="584200" y="1268386"/>
          <a:ext cx="1090233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4112">
                  <a:extLst>
                    <a:ext uri="{9D8B030D-6E8A-4147-A177-3AD203B41FA5}">
                      <a16:colId xmlns:a16="http://schemas.microsoft.com/office/drawing/2014/main" val="2333298429"/>
                    </a:ext>
                  </a:extLst>
                </a:gridCol>
                <a:gridCol w="3634112">
                  <a:extLst>
                    <a:ext uri="{9D8B030D-6E8A-4147-A177-3AD203B41FA5}">
                      <a16:colId xmlns:a16="http://schemas.microsoft.com/office/drawing/2014/main" val="4249599243"/>
                    </a:ext>
                  </a:extLst>
                </a:gridCol>
                <a:gridCol w="3634112">
                  <a:extLst>
                    <a:ext uri="{9D8B030D-6E8A-4147-A177-3AD203B41FA5}">
                      <a16:colId xmlns:a16="http://schemas.microsoft.com/office/drawing/2014/main" val="14492248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특징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주산지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무색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무미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무취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결정 분말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투명액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정제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각설탕 혹은 종이 사탕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빵 등에 흡착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소량으로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6-12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 환각상태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환각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음악의 색과 맛 감상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광범위한 감정 체험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감지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판단력 감소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자기 통제력 상실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동공확대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홍조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체온저하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발한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현기증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혈압상승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재발성 환각질환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북미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유럽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동남아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61177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07185AD-05F8-48E8-BBD4-85BEAF14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" t="8799" r="10939" b="6207"/>
          <a:stretch/>
        </p:blipFill>
        <p:spPr>
          <a:xfrm>
            <a:off x="3095653" y="3230218"/>
            <a:ext cx="6000693" cy="31291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6232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59796" y="174504"/>
            <a:ext cx="4122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 Description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9FE800-A60E-43CC-85EA-5B7EB1140329}"/>
              </a:ext>
            </a:extLst>
          </p:cNvPr>
          <p:cNvSpPr txBox="1"/>
          <p:nvPr/>
        </p:nvSpPr>
        <p:spPr>
          <a:xfrm>
            <a:off x="290222" y="1276626"/>
            <a:ext cx="10988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- 7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개국의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1885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명의 응답자를 대상으로 이루어진 약물 사용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성격적인 특성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N(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신경증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E(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외향성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O(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개방성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A(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원만성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C(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성실성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Impulsive(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충동성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SS(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감각추구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인구통계적인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특성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나이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교육 수준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거주지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471063-347E-4E0A-9B03-55518BCA1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96" y="2487875"/>
            <a:ext cx="9349630" cy="354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12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환각제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C01BF-DE65-4C17-919A-B712ACC4FE17}"/>
              </a:ext>
            </a:extLst>
          </p:cNvPr>
          <p:cNvSpPr txBox="1"/>
          <p:nvPr/>
        </p:nvSpPr>
        <p:spPr>
          <a:xfrm>
            <a:off x="2347402" y="313003"/>
            <a:ext cx="618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5) Mushrooms(Magic Mushroom: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싸이로시빈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버섯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0E33E5E8-CC84-42B9-9E3D-4A6D3FD68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05014"/>
              </p:ext>
            </p:extLst>
          </p:nvPr>
        </p:nvGraphicFramePr>
        <p:xfrm>
          <a:off x="584200" y="1160025"/>
          <a:ext cx="10902336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4112">
                  <a:extLst>
                    <a:ext uri="{9D8B030D-6E8A-4147-A177-3AD203B41FA5}">
                      <a16:colId xmlns:a16="http://schemas.microsoft.com/office/drawing/2014/main" val="2333298429"/>
                    </a:ext>
                  </a:extLst>
                </a:gridCol>
                <a:gridCol w="3634112">
                  <a:extLst>
                    <a:ext uri="{9D8B030D-6E8A-4147-A177-3AD203B41FA5}">
                      <a16:colId xmlns:a16="http://schemas.microsoft.com/office/drawing/2014/main" val="4249599243"/>
                    </a:ext>
                  </a:extLst>
                </a:gridCol>
                <a:gridCol w="3634112">
                  <a:extLst>
                    <a:ext uri="{9D8B030D-6E8A-4147-A177-3AD203B41FA5}">
                      <a16:colId xmlns:a16="http://schemas.microsoft.com/office/drawing/2014/main" val="14492248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특징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주산지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주로 유통 및 소비되는 종류는 </a:t>
                      </a:r>
                      <a:r>
                        <a:rPr lang="ko-KR" altLang="en-US" sz="1600" dirty="0" err="1"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실로시빈</a:t>
                      </a:r>
                      <a:r>
                        <a:rPr lang="ko-KR" altLang="en-US" sz="1600" dirty="0"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함유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 </a:t>
                      </a:r>
                      <a:r>
                        <a:rPr lang="ko-KR" altLang="en-US" sz="1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실로신은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간에서 분해되어 소변으로 배출 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일부 국가에서는 합법</a:t>
                      </a:r>
                      <a:endParaRPr lang="en-US" altLang="ko-KR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공복 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분에서 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 이후 효과 발생</a:t>
                      </a:r>
                      <a:endParaRPr lang="en-US" altLang="ko-KR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진통제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항우울제로 시험 사용 </a:t>
                      </a:r>
                      <a:endParaRPr lang="en-US" altLang="ko-KR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실로시빈은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실로신으로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대사된 </a:t>
                      </a:r>
                      <a:r>
                        <a:rPr lang="ko-KR" altLang="en-US" sz="1600" dirty="0"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 </a:t>
                      </a:r>
                      <a:r>
                        <a:rPr lang="en-US" altLang="ko-KR" sz="1600" dirty="0"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LSD</a:t>
                      </a:r>
                      <a:r>
                        <a:rPr lang="ko-KR" altLang="en-US" sz="1600" dirty="0"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비슷한 양상의 환각 유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(LSD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보다는 약함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감각 혼란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환상 등의 효과 </a:t>
                      </a:r>
                      <a:endParaRPr lang="en-US" altLang="ko-KR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의존성이 없으며 안정성이 있어 오락목적보다는 치료목적으로 쓰임 </a:t>
                      </a:r>
                      <a:endParaRPr lang="en-US" altLang="ko-KR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북미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멕시코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611777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E1B6EDC-A973-4B2E-9F9F-A581BBFBA5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" t="9402" r="10130" b="2762"/>
          <a:stretch/>
        </p:blipFill>
        <p:spPr>
          <a:xfrm>
            <a:off x="2982651" y="3144997"/>
            <a:ext cx="6105434" cy="318205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676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환각제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C01BF-DE65-4C17-919A-B712ACC4FE17}"/>
              </a:ext>
            </a:extLst>
          </p:cNvPr>
          <p:cNvSpPr txBox="1"/>
          <p:nvPr/>
        </p:nvSpPr>
        <p:spPr>
          <a:xfrm>
            <a:off x="2347402" y="313003"/>
            <a:ext cx="618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6) VSA(Volatile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Substance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Abuse: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락카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895E8726-74E9-4D6C-9EBC-BD24B945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758713"/>
              </p:ext>
            </p:extLst>
          </p:nvPr>
        </p:nvGraphicFramePr>
        <p:xfrm>
          <a:off x="584200" y="1268386"/>
          <a:ext cx="10902336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4112">
                  <a:extLst>
                    <a:ext uri="{9D8B030D-6E8A-4147-A177-3AD203B41FA5}">
                      <a16:colId xmlns:a16="http://schemas.microsoft.com/office/drawing/2014/main" val="2333298429"/>
                    </a:ext>
                  </a:extLst>
                </a:gridCol>
                <a:gridCol w="3634112">
                  <a:extLst>
                    <a:ext uri="{9D8B030D-6E8A-4147-A177-3AD203B41FA5}">
                      <a16:colId xmlns:a16="http://schemas.microsoft.com/office/drawing/2014/main" val="4249599243"/>
                    </a:ext>
                  </a:extLst>
                </a:gridCol>
                <a:gridCol w="3634112">
                  <a:extLst>
                    <a:ext uri="{9D8B030D-6E8A-4147-A177-3AD203B41FA5}">
                      <a16:colId xmlns:a16="http://schemas.microsoft.com/office/drawing/2014/main" val="14492248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특징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주산지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청소년기에 가장 많이 사용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나이가 들면서 점차 사용이 줄어든다 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신장과 뇌 손상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빠르게 행복감을 가져옴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술을 마신 것과 유사한 행동을 하며 과대 망상 혹은 환각을 불러일으키기도 한다 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어디에서나 쉽게 구할 수 있다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61177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EB576B4-8C5E-44DA-8D5F-92011655B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1" r="10639" b="2663"/>
          <a:stretch/>
        </p:blipFill>
        <p:spPr>
          <a:xfrm>
            <a:off x="2846195" y="3021496"/>
            <a:ext cx="6378345" cy="325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1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746351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환각제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660400" y="694970"/>
            <a:ext cx="31005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Amyl, Ecstasy, Legalh, LSD, Mushrooms, VSA</a:t>
            </a:r>
            <a:endParaRPr lang="ko-KR" altLang="en-US" sz="11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DBE0D92-B557-4D8A-8DE7-F2BFC5E89D14}"/>
              </a:ext>
            </a:extLst>
          </p:cNvPr>
          <p:cNvSpPr txBox="1"/>
          <p:nvPr/>
        </p:nvSpPr>
        <p:spPr>
          <a:xfrm>
            <a:off x="538479" y="1208617"/>
            <a:ext cx="712084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 분석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상관계수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0.4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다소 높은 상관관계를 보이는 약물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8D6C4F2-CBAE-4894-9712-6DA7347B5C41}"/>
              </a:ext>
            </a:extLst>
          </p:cNvPr>
          <p:cNvGrpSpPr/>
          <p:nvPr/>
        </p:nvGrpSpPr>
        <p:grpSpPr>
          <a:xfrm>
            <a:off x="330200" y="2698445"/>
            <a:ext cx="11531600" cy="2630640"/>
            <a:chOff x="330200" y="2069180"/>
            <a:chExt cx="11531600" cy="263064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5EF12AA-F991-429C-99D9-C75BB4FC2702}"/>
                </a:ext>
              </a:extLst>
            </p:cNvPr>
            <p:cNvSpPr/>
            <p:nvPr/>
          </p:nvSpPr>
          <p:spPr>
            <a:xfrm>
              <a:off x="6373861" y="2069180"/>
              <a:ext cx="5487939" cy="263064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1DA423F-F517-4C84-9E4D-4844838F6222}"/>
                </a:ext>
              </a:extLst>
            </p:cNvPr>
            <p:cNvSpPr/>
            <p:nvPr/>
          </p:nvSpPr>
          <p:spPr>
            <a:xfrm>
              <a:off x="330200" y="2069180"/>
              <a:ext cx="5487939" cy="263063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1" name="그림 20" descr="테이블이(가) 표시된 사진&#10;&#10;자동 생성된 설명">
              <a:extLst>
                <a:ext uri="{FF2B5EF4-FFF2-40B4-BE49-F238E27FC236}">
                  <a16:creationId xmlns:a16="http://schemas.microsoft.com/office/drawing/2014/main" id="{CFB35131-2833-4DA9-9C66-29F6002D2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77" b="33272"/>
            <a:stretch>
              <a:fillRect/>
            </a:stretch>
          </p:blipFill>
          <p:spPr>
            <a:xfrm>
              <a:off x="538479" y="2551864"/>
              <a:ext cx="2762656" cy="64269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0F8EE4-DC29-4EF5-8FAD-EE4811F2B4E0}"/>
                </a:ext>
              </a:extLst>
            </p:cNvPr>
            <p:cNvSpPr txBox="1"/>
            <p:nvPr/>
          </p:nvSpPr>
          <p:spPr>
            <a:xfrm>
              <a:off x="382828" y="2147400"/>
              <a:ext cx="2498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Legalh</a:t>
              </a: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E524C0-14BE-4A8D-91C6-0CC44FB15018}"/>
                </a:ext>
              </a:extLst>
            </p:cNvPr>
            <p:cNvSpPr txBox="1"/>
            <p:nvPr/>
          </p:nvSpPr>
          <p:spPr>
            <a:xfrm>
              <a:off x="330200" y="3386082"/>
              <a:ext cx="609719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latinLnBrk="1">
                <a:buFontTx/>
                <a:buChar char="-"/>
              </a:pP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흥분제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Charley Sheen or Ching(cocaine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 유사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  <a:p>
              <a:pPr marL="285750" indent="-285750" latinLnBrk="1">
                <a:buFontTx/>
                <a:buChar char="-"/>
              </a:pP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진정제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Etizolam(Valium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 유사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</a:t>
              </a:r>
            </a:p>
            <a:p>
              <a:pPr marL="285750" indent="-285750" latinLnBrk="1">
                <a:buFontTx/>
                <a:buChar char="-"/>
              </a:pP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환각제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실로시빈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Pink Panthers(</a:t>
              </a:r>
              <a:r>
                <a:rPr lang="en-US" altLang="ko-KR" dirty="0"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Ecstasy</a:t>
              </a:r>
              <a:r>
                <a:rPr lang="ko-KR" altLang="en-US" dirty="0"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유사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  <a:p>
              <a:pPr marL="285750" indent="-285750" latinLnBrk="1">
                <a:buFontTx/>
                <a:buChar char="-"/>
              </a:pP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합성 대마초류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Magic Dragon(</a:t>
              </a:r>
              <a:r>
                <a:rPr lang="en-US" altLang="ko-KR" dirty="0"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Cannabis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유사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C784FA8-6E2A-4C20-A1EF-8373E238949A}"/>
                </a:ext>
              </a:extLst>
            </p:cNvPr>
            <p:cNvGrpSpPr/>
            <p:nvPr/>
          </p:nvGrpSpPr>
          <p:grpSpPr>
            <a:xfrm>
              <a:off x="6426200" y="2147400"/>
              <a:ext cx="5321009" cy="1980973"/>
              <a:chOff x="6316427" y="2122502"/>
              <a:chExt cx="5321009" cy="1980973"/>
            </a:xfrm>
          </p:grpSpPr>
          <p:pic>
            <p:nvPicPr>
              <p:cNvPr id="20" name="그림 19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BFD3FE61-0BFA-49F8-B41C-A442B3045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7" b="91152"/>
              <a:stretch>
                <a:fillRect/>
              </a:stretch>
            </p:blipFill>
            <p:spPr>
              <a:xfrm>
                <a:off x="6316428" y="2609516"/>
                <a:ext cx="2762656" cy="334106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5493C1-990B-4163-8C3A-481A71ADEFF3}"/>
                  </a:ext>
                </a:extLst>
              </p:cNvPr>
              <p:cNvSpPr txBox="1"/>
              <p:nvPr/>
            </p:nvSpPr>
            <p:spPr>
              <a:xfrm>
                <a:off x="6316428" y="2122502"/>
                <a:ext cx="20777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2) Mushrooms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E18354-829D-4081-9AD4-2CB66402477A}"/>
                  </a:ext>
                </a:extLst>
              </p:cNvPr>
              <p:cNvSpPr txBox="1"/>
              <p:nvPr/>
            </p:nvSpPr>
            <p:spPr>
              <a:xfrm>
                <a:off x="6316427" y="3457144"/>
                <a:ext cx="53210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-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실로시빈은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실로신으로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대사된 후 </a:t>
                </a:r>
                <a:r>
                  <a:rPr lang="en-US" altLang="ko-KR" dirty="0">
                    <a:highlight>
                      <a:srgbClr val="FFFF00"/>
                    </a:highligh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LSD</a:t>
                </a:r>
                <a:r>
                  <a:rPr lang="ko-KR" altLang="en-US" dirty="0">
                    <a:highlight>
                      <a:srgbClr val="FFFF00"/>
                    </a:highligh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와 비슷한 양상의 환각 </a:t>
                </a:r>
              </a:p>
            </p:txBody>
          </p:sp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E84C80E-3069-4B54-8859-B281FC1A5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6287606"/>
            <a:ext cx="12029440" cy="4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각성제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BEA74-20BE-4147-9EA0-DE55150B2BB0}"/>
              </a:ext>
            </a:extLst>
          </p:cNvPr>
          <p:cNvSpPr txBox="1"/>
          <p:nvPr/>
        </p:nvSpPr>
        <p:spPr>
          <a:xfrm>
            <a:off x="584199" y="2147575"/>
            <a:ext cx="866913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정신적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육체적 기능의 일시적인 개선 효과가 있는 의약품이다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각성제는 일반적으로 중추신경계를 자극하며 교감신경계를 활성화하는 약물이다</a:t>
            </a:r>
            <a:r>
              <a:rPr lang="en-US" altLang="ko-KR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dirty="0">
              <a:highlight>
                <a:srgbClr val="FFFF00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중추신경계의 신경전달물질을 증가시켜 기분과 정신기능을 상승시키고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교감신경을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흥분시켜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심박동과  혈압을 높이는 등의   각성 효과를 낸다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</a:t>
            </a: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졸음 개선</a:t>
            </a:r>
            <a:r>
              <a:rPr lang="en-US" altLang="ko-KR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주의력결핍 과잉행동장애</a:t>
            </a:r>
            <a:r>
              <a:rPr lang="en-US" altLang="ko-KR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(ADHD) </a:t>
            </a: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치료</a:t>
            </a:r>
            <a:r>
              <a:rPr lang="en-US" altLang="ko-KR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err="1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기면증</a:t>
            </a: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치료 등에 사용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된다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진정제와는 그 효과가 반대된다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메스암페타민</a:t>
            </a: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(Meth), 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카페인</a:t>
            </a: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코카인</a:t>
            </a: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크랙</a:t>
            </a: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니코틴</a:t>
            </a: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암페타민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035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각성제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C01BF-DE65-4C17-919A-B712ACC4FE17}"/>
              </a:ext>
            </a:extLst>
          </p:cNvPr>
          <p:cNvSpPr txBox="1"/>
          <p:nvPr/>
        </p:nvSpPr>
        <p:spPr>
          <a:xfrm>
            <a:off x="2347402" y="313003"/>
            <a:ext cx="618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MethAmphetamine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메스암페타민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필로폰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895E8726-74E9-4D6C-9EBC-BD24B945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835161"/>
              </p:ext>
            </p:extLst>
          </p:nvPr>
        </p:nvGraphicFramePr>
        <p:xfrm>
          <a:off x="584199" y="1173989"/>
          <a:ext cx="10902336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4112">
                  <a:extLst>
                    <a:ext uri="{9D8B030D-6E8A-4147-A177-3AD203B41FA5}">
                      <a16:colId xmlns:a16="http://schemas.microsoft.com/office/drawing/2014/main" val="2333298429"/>
                    </a:ext>
                  </a:extLst>
                </a:gridCol>
                <a:gridCol w="3634112">
                  <a:extLst>
                    <a:ext uri="{9D8B030D-6E8A-4147-A177-3AD203B41FA5}">
                      <a16:colId xmlns:a16="http://schemas.microsoft.com/office/drawing/2014/main" val="4249599243"/>
                    </a:ext>
                  </a:extLst>
                </a:gridCol>
                <a:gridCol w="3634112">
                  <a:extLst>
                    <a:ext uri="{9D8B030D-6E8A-4147-A177-3AD203B41FA5}">
                      <a16:colId xmlns:a16="http://schemas.microsoft.com/office/drawing/2014/main" val="1449224842"/>
                    </a:ext>
                  </a:extLst>
                </a:gridCol>
              </a:tblGrid>
              <a:tr h="288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효과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부작용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참고사항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3817"/>
                  </a:ext>
                </a:extLst>
              </a:tr>
              <a:tr h="1337045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강력한 각성 효과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성욕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집중력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육체적인 행복감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식욕 상실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자살 충동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약물 의존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분노장애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체온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발작과 혼수상태로 인한 사망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의존성이 매우 높고 금단현상이 나타남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암페타민과는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다름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 때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ADHD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치료제로도 사용되었음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그래서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impulsive(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충동성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과 상관관계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어느정도 있는듯 하다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충동성↑사용량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증가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성격변수가 중요한 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611777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280C5-E90B-4B60-9CDA-C9FDCAF68169}"/>
              </a:ext>
            </a:extLst>
          </p:cNvPr>
          <p:cNvGrpSpPr/>
          <p:nvPr/>
        </p:nvGrpSpPr>
        <p:grpSpPr>
          <a:xfrm>
            <a:off x="162560" y="3640356"/>
            <a:ext cx="5657140" cy="646329"/>
            <a:chOff x="340199" y="4157717"/>
            <a:chExt cx="7660075" cy="12039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664B15E-5A10-4366-BBDE-D484393E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5991"/>
            <a:stretch>
              <a:fillRect/>
            </a:stretch>
          </p:blipFill>
          <p:spPr>
            <a:xfrm>
              <a:off x="340199" y="4157717"/>
              <a:ext cx="7660075" cy="396228"/>
            </a:xfrm>
            <a:prstGeom prst="rect">
              <a:avLst/>
            </a:prstGeom>
          </p:spPr>
        </p:pic>
        <p:sp>
          <p:nvSpPr>
            <p:cNvPr id="12" name="화살표: 위쪽 11">
              <a:extLst>
                <a:ext uri="{FF2B5EF4-FFF2-40B4-BE49-F238E27FC236}">
                  <a16:creationId xmlns:a16="http://schemas.microsoft.com/office/drawing/2014/main" id="{AE0D6B19-C84A-4FF4-9D26-573964C0CD50}"/>
                </a:ext>
              </a:extLst>
            </p:cNvPr>
            <p:cNvSpPr/>
            <p:nvPr/>
          </p:nvSpPr>
          <p:spPr>
            <a:xfrm>
              <a:off x="1669774" y="4661452"/>
              <a:ext cx="218661" cy="318052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3" name="화살표: 위쪽 12">
              <a:extLst>
                <a:ext uri="{FF2B5EF4-FFF2-40B4-BE49-F238E27FC236}">
                  <a16:creationId xmlns:a16="http://schemas.microsoft.com/office/drawing/2014/main" id="{4032909D-884A-4990-A2B9-577699796317}"/>
                </a:ext>
              </a:extLst>
            </p:cNvPr>
            <p:cNvSpPr/>
            <p:nvPr/>
          </p:nvSpPr>
          <p:spPr>
            <a:xfrm>
              <a:off x="4522304" y="4661452"/>
              <a:ext cx="218661" cy="318052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4" name="화살표: 위쪽 13">
              <a:extLst>
                <a:ext uri="{FF2B5EF4-FFF2-40B4-BE49-F238E27FC236}">
                  <a16:creationId xmlns:a16="http://schemas.microsoft.com/office/drawing/2014/main" id="{244B0713-A05D-4CE4-835F-8C0FA8963DE1}"/>
                </a:ext>
              </a:extLst>
            </p:cNvPr>
            <p:cNvSpPr/>
            <p:nvPr/>
          </p:nvSpPr>
          <p:spPr>
            <a:xfrm>
              <a:off x="4987732" y="4641574"/>
              <a:ext cx="218661" cy="318052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041DA3-3D5A-4956-A542-DAF6B899E937}"/>
                </a:ext>
              </a:extLst>
            </p:cNvPr>
            <p:cNvSpPr txBox="1"/>
            <p:nvPr/>
          </p:nvSpPr>
          <p:spPr>
            <a:xfrm>
              <a:off x="1368601" y="5042271"/>
              <a:ext cx="13160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암페타민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D57ED8-1F6A-4A5D-B08E-753018AAFB01}"/>
                </a:ext>
              </a:extLst>
            </p:cNvPr>
            <p:cNvSpPr txBox="1"/>
            <p:nvPr/>
          </p:nvSpPr>
          <p:spPr>
            <a:xfrm>
              <a:off x="4289336" y="5053844"/>
              <a:ext cx="12735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코카인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571CA0-7AD1-45D0-ABF5-292E10CA39E8}"/>
                </a:ext>
              </a:extLst>
            </p:cNvPr>
            <p:cNvSpPr txBox="1"/>
            <p:nvPr/>
          </p:nvSpPr>
          <p:spPr>
            <a:xfrm>
              <a:off x="4887606" y="5051896"/>
              <a:ext cx="10833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크랙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9F12A0-8B16-4764-8A88-6CC8C63C1330}"/>
              </a:ext>
            </a:extLst>
          </p:cNvPr>
          <p:cNvSpPr txBox="1"/>
          <p:nvPr/>
        </p:nvSpPr>
        <p:spPr>
          <a:xfrm>
            <a:off x="162560" y="4843038"/>
            <a:ext cx="398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Coke &amp; Crack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0.4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상관관계</a:t>
            </a:r>
            <a:endParaRPr lang="en-US" altLang="ko-KR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=&gt; </a:t>
            </a:r>
            <a:r>
              <a:rPr lang="ko-KR" altLang="en-US" dirty="0" err="1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필로폰과</a:t>
            </a: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코카인</a:t>
            </a:r>
            <a:r>
              <a:rPr lang="en-US" altLang="ko-KR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크랙의 효과적 유사성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AE31FBD-9FBA-4172-9055-4758E6089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518" y="3161433"/>
            <a:ext cx="6447716" cy="3221715"/>
          </a:xfrm>
          <a:prstGeom prst="rect">
            <a:avLst/>
          </a:prstGeom>
        </p:spPr>
      </p:pic>
      <p:sp>
        <p:nvSpPr>
          <p:cNvPr id="25" name="액자 24">
            <a:extLst>
              <a:ext uri="{FF2B5EF4-FFF2-40B4-BE49-F238E27FC236}">
                <a16:creationId xmlns:a16="http://schemas.microsoft.com/office/drawing/2014/main" id="{BEC39124-32CC-4990-B9B0-6B3E1D41591B}"/>
              </a:ext>
            </a:extLst>
          </p:cNvPr>
          <p:cNvSpPr/>
          <p:nvPr/>
        </p:nvSpPr>
        <p:spPr>
          <a:xfrm>
            <a:off x="6752734" y="3505219"/>
            <a:ext cx="602858" cy="14902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각성제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C01BF-DE65-4C17-919A-B712ACC4FE17}"/>
              </a:ext>
            </a:extLst>
          </p:cNvPr>
          <p:cNvSpPr txBox="1"/>
          <p:nvPr/>
        </p:nvSpPr>
        <p:spPr>
          <a:xfrm>
            <a:off x="2347402" y="313003"/>
            <a:ext cx="618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MethAmphetamine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메스암페타민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필로폰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CEBB97-B723-4BAF-BC11-A33037D57E9D}"/>
              </a:ext>
            </a:extLst>
          </p:cNvPr>
          <p:cNvGrpSpPr/>
          <p:nvPr/>
        </p:nvGrpSpPr>
        <p:grpSpPr>
          <a:xfrm>
            <a:off x="895951" y="1100124"/>
            <a:ext cx="10429772" cy="5088383"/>
            <a:chOff x="838200" y="463209"/>
            <a:chExt cx="11435334" cy="575574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AC3CC48-0AD8-4057-966D-A6C4C1C50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3772" y="927070"/>
              <a:ext cx="4392422" cy="425027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9E2BF8F-27C9-4BFA-AC36-58C56884D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2197" y="862424"/>
              <a:ext cx="4607993" cy="44318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DA57A8-AA48-407D-8790-5E6BC04CC8BF}"/>
                </a:ext>
              </a:extLst>
            </p:cNvPr>
            <p:cNvSpPr txBox="1"/>
            <p:nvPr/>
          </p:nvSpPr>
          <p:spPr>
            <a:xfrm>
              <a:off x="10841934" y="5254417"/>
              <a:ext cx="1023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/>
                <a:t>USA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A2F7DB-AD96-477D-990D-46C31DD4F174}"/>
                </a:ext>
              </a:extLst>
            </p:cNvPr>
            <p:cNvSpPr txBox="1"/>
            <p:nvPr/>
          </p:nvSpPr>
          <p:spPr>
            <a:xfrm>
              <a:off x="838200" y="5254417"/>
              <a:ext cx="5565913" cy="382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Nscore</a:t>
              </a:r>
              <a:r>
                <a: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신경증</a:t>
              </a:r>
              <a:r>
                <a: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</a:t>
              </a: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높아질수록 </a:t>
              </a:r>
              <a:r>
                <a:rPr lang="ko-KR" altLang="en-US" sz="16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필로폰</a:t>
              </a: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사용 비율 약간 증가 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332F6ED-0A55-46E2-A17E-DAD91E7D7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1843" y="5762019"/>
              <a:ext cx="5811691" cy="456939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27" name="액자 26">
              <a:extLst>
                <a:ext uri="{FF2B5EF4-FFF2-40B4-BE49-F238E27FC236}">
                  <a16:creationId xmlns:a16="http://schemas.microsoft.com/office/drawing/2014/main" id="{659E9CCF-1B3B-492B-BA8C-CEFE2C791D8E}"/>
                </a:ext>
              </a:extLst>
            </p:cNvPr>
            <p:cNvSpPr/>
            <p:nvPr/>
          </p:nvSpPr>
          <p:spPr>
            <a:xfrm>
              <a:off x="10926473" y="5180288"/>
              <a:ext cx="342900" cy="126804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C0A5A-7023-4587-9C78-C221932AEF09}"/>
                </a:ext>
              </a:extLst>
            </p:cNvPr>
            <p:cNvSpPr txBox="1"/>
            <p:nvPr/>
          </p:nvSpPr>
          <p:spPr>
            <a:xfrm>
              <a:off x="2704288" y="463209"/>
              <a:ext cx="1091391" cy="42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Nscore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72293A5-E838-470A-A34F-80291648D5EB}"/>
              </a:ext>
            </a:extLst>
          </p:cNvPr>
          <p:cNvSpPr txBox="1"/>
          <p:nvPr/>
        </p:nvSpPr>
        <p:spPr>
          <a:xfrm>
            <a:off x="8100926" y="1054776"/>
            <a:ext cx="114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Country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93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각성제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C01BF-DE65-4C17-919A-B712ACC4FE17}"/>
              </a:ext>
            </a:extLst>
          </p:cNvPr>
          <p:cNvSpPr txBox="1"/>
          <p:nvPr/>
        </p:nvSpPr>
        <p:spPr>
          <a:xfrm>
            <a:off x="2347402" y="313003"/>
            <a:ext cx="618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Coke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코카인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22FAA6-554C-431C-A455-3C156929098E}"/>
              </a:ext>
            </a:extLst>
          </p:cNvPr>
          <p:cNvSpPr txBox="1"/>
          <p:nvPr/>
        </p:nvSpPr>
        <p:spPr>
          <a:xfrm>
            <a:off x="741146" y="1174776"/>
            <a:ext cx="1145085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효과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현실 감각 저하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강렬한 행복감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흥분해서 몸을 가만히 두지 못함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심장 박동수 증가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땀 흘림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동공 확장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부작용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수면장애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인성장애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극심한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우울감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금단현상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환각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필로폰과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유사함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코카인은 대마초에 이어 세계에서 두 번째로 널리 쓰이는 불법 약물이다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  Country, Gender, SS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중요한 변수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3E7E62-2DD4-429A-935E-CA05286B8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6315450"/>
            <a:ext cx="12029440" cy="49187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88114B-AEB5-47EC-B0D3-4BAC6AA96498}"/>
              </a:ext>
            </a:extLst>
          </p:cNvPr>
          <p:cNvGrpSpPr/>
          <p:nvPr/>
        </p:nvGrpSpPr>
        <p:grpSpPr>
          <a:xfrm>
            <a:off x="1005840" y="2690645"/>
            <a:ext cx="9861142" cy="3854352"/>
            <a:chOff x="255160" y="327191"/>
            <a:chExt cx="10295943" cy="398892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FD487B2-6884-4D93-9517-17850E057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160" y="990141"/>
              <a:ext cx="5731510" cy="294132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AB0936-6343-45B5-8C9A-5CD6F5A4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5416" y="327191"/>
              <a:ext cx="4125687" cy="3988924"/>
            </a:xfrm>
            <a:prstGeom prst="rect">
              <a:avLst/>
            </a:prstGeom>
          </p:spPr>
        </p:pic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3C8F7CC8-11AE-48C1-B668-2E657E333166}"/>
                </a:ext>
              </a:extLst>
            </p:cNvPr>
            <p:cNvSpPr/>
            <p:nvPr/>
          </p:nvSpPr>
          <p:spPr>
            <a:xfrm>
              <a:off x="1202151" y="1123122"/>
              <a:ext cx="646527" cy="986996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069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각성제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C01BF-DE65-4C17-919A-B712ACC4FE17}"/>
              </a:ext>
            </a:extLst>
          </p:cNvPr>
          <p:cNvSpPr txBox="1"/>
          <p:nvPr/>
        </p:nvSpPr>
        <p:spPr>
          <a:xfrm>
            <a:off x="2347402" y="313003"/>
            <a:ext cx="618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Coke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코카인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309E87-43AF-492B-A7A3-6A203A60C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03" y="1453051"/>
            <a:ext cx="3979424" cy="38843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0D960A-80D0-4215-92EF-75AA523B4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0" t="4433" r="1549" b="2319"/>
          <a:stretch/>
        </p:blipFill>
        <p:spPr>
          <a:xfrm>
            <a:off x="6468814" y="1453050"/>
            <a:ext cx="3916846" cy="38843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3B1C26-E6E1-4507-910D-3AE9AE8621DA}"/>
              </a:ext>
            </a:extLst>
          </p:cNvPr>
          <p:cNvSpPr txBox="1"/>
          <p:nvPr/>
        </p:nvSpPr>
        <p:spPr>
          <a:xfrm>
            <a:off x="254163" y="5587913"/>
            <a:ext cx="62910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매년 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1400~2100</a:t>
            </a: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명이 코카인을 복용한다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코카인 사용이 </a:t>
            </a:r>
            <a:r>
              <a:rPr lang="ko-KR" altLang="en-US" sz="15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가장 흔한 지역은 북아메리카이고 그 뒤로 유럽과 남미이다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선진국 시민 중 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1~3%</a:t>
            </a: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살면서 한 번이라도 코카인에 손대 본 적이 있다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.=&gt; country </a:t>
            </a: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중요한 변수 </a:t>
            </a: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08450CB7-F5BC-4551-ABF3-0CFCB339645F}"/>
              </a:ext>
            </a:extLst>
          </p:cNvPr>
          <p:cNvSpPr/>
          <p:nvPr/>
        </p:nvSpPr>
        <p:spPr>
          <a:xfrm>
            <a:off x="3881577" y="5175286"/>
            <a:ext cx="357809" cy="21866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6517256C-A850-4522-926F-03E2085BA3FD}"/>
              </a:ext>
            </a:extLst>
          </p:cNvPr>
          <p:cNvSpPr/>
          <p:nvPr/>
        </p:nvSpPr>
        <p:spPr>
          <a:xfrm>
            <a:off x="4425299" y="5186319"/>
            <a:ext cx="271670" cy="21866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DB01D4-CDAE-49DA-BC00-5F9D422B0FE5}"/>
              </a:ext>
            </a:extLst>
          </p:cNvPr>
          <p:cNvSpPr txBox="1"/>
          <p:nvPr/>
        </p:nvSpPr>
        <p:spPr>
          <a:xfrm>
            <a:off x="6468814" y="5564296"/>
            <a:ext cx="4777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감각을 추구할수록 코카인 사용량 증가함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624067-52C7-486B-B850-EBD95D6D84C1}"/>
              </a:ext>
            </a:extLst>
          </p:cNvPr>
          <p:cNvSpPr txBox="1"/>
          <p:nvPr/>
        </p:nvSpPr>
        <p:spPr>
          <a:xfrm>
            <a:off x="2550424" y="1083719"/>
            <a:ext cx="108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Country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06482-EDEF-47C7-9BDE-A346C5E05919}"/>
              </a:ext>
            </a:extLst>
          </p:cNvPr>
          <p:cNvSpPr txBox="1"/>
          <p:nvPr/>
        </p:nvSpPr>
        <p:spPr>
          <a:xfrm>
            <a:off x="7987929" y="1080508"/>
            <a:ext cx="108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SS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18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각성제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C01BF-DE65-4C17-919A-B712ACC4FE17}"/>
              </a:ext>
            </a:extLst>
          </p:cNvPr>
          <p:cNvSpPr txBox="1"/>
          <p:nvPr/>
        </p:nvSpPr>
        <p:spPr>
          <a:xfrm>
            <a:off x="2347402" y="313003"/>
            <a:ext cx="618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Crack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크랙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22FAA6-554C-431C-A455-3C156929098E}"/>
              </a:ext>
            </a:extLst>
          </p:cNvPr>
          <p:cNvSpPr txBox="1"/>
          <p:nvPr/>
        </p:nvSpPr>
        <p:spPr>
          <a:xfrm>
            <a:off x="741146" y="1174776"/>
            <a:ext cx="114508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효과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뇌의 도파민 분비가 급격히 치솟으며 안온감과 자신감 등의 고양감을 느끼게 된다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부작용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고양감이 매우 짧아서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길어야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분만에 고양 상태가 끝나고 우울감에 빠지게 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순수한</a:t>
            </a:r>
            <a:r>
              <a:rPr lang="ko-KR" altLang="en-US" sz="16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코카인에 베이킹 파우더 등의 약염기를 사용해 </a:t>
            </a:r>
            <a:r>
              <a:rPr lang="ko-KR" altLang="en-US" sz="1600" dirty="0" err="1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프리베이스</a:t>
            </a:r>
            <a:r>
              <a:rPr lang="en-US" altLang="ko-KR" sz="16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(freebase)</a:t>
            </a:r>
            <a:r>
              <a:rPr lang="ko-KR" altLang="en-US" sz="16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전환한 후 덩어리 형태로 굳힌 것으로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코카인을 저렴하게 접하게 해주고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강력함 고양감으로 미국 사회 전체에 널리 퍼짐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 =&gt;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코카인과 가장 높은 상관관계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56B40A-1372-4895-8831-A7FF47D4443F}"/>
              </a:ext>
            </a:extLst>
          </p:cNvPr>
          <p:cNvGrpSpPr/>
          <p:nvPr/>
        </p:nvGrpSpPr>
        <p:grpSpPr>
          <a:xfrm>
            <a:off x="1005840" y="3052872"/>
            <a:ext cx="3598306" cy="1140218"/>
            <a:chOff x="502457" y="3178001"/>
            <a:chExt cx="3598306" cy="114021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D0D972B-A314-44B2-9533-5395B275E663}"/>
                </a:ext>
              </a:extLst>
            </p:cNvPr>
            <p:cNvGrpSpPr/>
            <p:nvPr/>
          </p:nvGrpSpPr>
          <p:grpSpPr>
            <a:xfrm>
              <a:off x="502457" y="3608618"/>
              <a:ext cx="3407806" cy="709601"/>
              <a:chOff x="8250794" y="567035"/>
              <a:chExt cx="3407806" cy="709601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24E48C21-C2EC-4825-9AA9-A0A68710F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0794" y="939315"/>
                <a:ext cx="3407806" cy="337321"/>
              </a:xfrm>
              <a:prstGeom prst="rect">
                <a:avLst/>
              </a:prstGeom>
            </p:spPr>
          </p:pic>
          <p:sp>
            <p:nvSpPr>
              <p:cNvPr id="14" name="화살표: 아래쪽 13">
                <a:extLst>
                  <a:ext uri="{FF2B5EF4-FFF2-40B4-BE49-F238E27FC236}">
                    <a16:creationId xmlns:a16="http://schemas.microsoft.com/office/drawing/2014/main" id="{ADC40146-E6F1-44A4-AB52-432099EE4BD4}"/>
                  </a:ext>
                </a:extLst>
              </p:cNvPr>
              <p:cNvSpPr/>
              <p:nvPr/>
            </p:nvSpPr>
            <p:spPr>
              <a:xfrm>
                <a:off x="11005931" y="567035"/>
                <a:ext cx="281608" cy="344211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rgbClr val="FFFFFF"/>
                    </a:solidFill>
                    <a:latin typeface="맑은 고딕" panose="020F0302020204030204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rgbClr val="FFFFFF"/>
                    </a:solidFill>
                    <a:latin typeface="맑은 고딕" panose="020F0302020204030204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rgbClr val="FFFFFF"/>
                    </a:solidFill>
                    <a:latin typeface="맑은 고딕" panose="020F0302020204030204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rgbClr val="FFFFFF"/>
                    </a:solidFill>
                    <a:latin typeface="맑은 고딕" panose="020F0302020204030204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rgbClr val="FFFFFF"/>
                    </a:solidFill>
                    <a:latin typeface="맑은 고딕" panose="020F0302020204030204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rgbClr val="FFFFFF"/>
                    </a:solidFill>
                    <a:latin typeface="맑은 고딕" panose="020F0302020204030204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rgbClr val="FFFFFF"/>
                    </a:solidFill>
                    <a:latin typeface="맑은 고딕" panose="020F0302020204030204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rgbClr val="FFFFFF"/>
                    </a:solidFill>
                    <a:latin typeface="맑은 고딕" panose="020F0302020204030204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rgbClr val="FFFFFF"/>
                    </a:solidFill>
                    <a:latin typeface="맑은 고딕" panose="020F0302020204030204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28A59A-95F6-4BA2-941A-FB053EAF4B74}"/>
                </a:ext>
              </a:extLst>
            </p:cNvPr>
            <p:cNvSpPr txBox="1"/>
            <p:nvPr/>
          </p:nvSpPr>
          <p:spPr>
            <a:xfrm>
              <a:off x="2977641" y="3178001"/>
              <a:ext cx="1123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코카인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CE710A5-7935-4326-A47E-28297E9F2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8"/>
          <a:stretch/>
        </p:blipFill>
        <p:spPr>
          <a:xfrm>
            <a:off x="5179692" y="2943851"/>
            <a:ext cx="5731510" cy="32598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2451FA1-E36A-45A0-B68A-35EDF8DC6990}"/>
              </a:ext>
            </a:extLst>
          </p:cNvPr>
          <p:cNvSpPr txBox="1"/>
          <p:nvPr/>
        </p:nvSpPr>
        <p:spPr>
          <a:xfrm>
            <a:off x="1280798" y="5409805"/>
            <a:ext cx="6195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성격변수들이 중요함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=&gt; crack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고양감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때문에 그런 것이 아닐까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7E2D0AB-5714-48CC-B8CC-9EDF4EC68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6287606"/>
            <a:ext cx="12029440" cy="4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9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AD481E9-A9CC-4BFE-AB54-1278CA96F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23" y="1424368"/>
            <a:ext cx="4015525" cy="387051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각성제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C01BF-DE65-4C17-919A-B712ACC4FE17}"/>
              </a:ext>
            </a:extLst>
          </p:cNvPr>
          <p:cNvSpPr txBox="1"/>
          <p:nvPr/>
        </p:nvSpPr>
        <p:spPr>
          <a:xfrm>
            <a:off x="2347402" y="313003"/>
            <a:ext cx="618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Crack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크랙</a:t>
            </a: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08450CB7-F5BC-4551-ABF3-0CFCB339645F}"/>
              </a:ext>
            </a:extLst>
          </p:cNvPr>
          <p:cNvSpPr/>
          <p:nvPr/>
        </p:nvSpPr>
        <p:spPr>
          <a:xfrm>
            <a:off x="4457870" y="5101600"/>
            <a:ext cx="357809" cy="21866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 panose="020F0302020204030204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624067-52C7-486B-B850-EBD95D6D84C1}"/>
              </a:ext>
            </a:extLst>
          </p:cNvPr>
          <p:cNvSpPr txBox="1"/>
          <p:nvPr/>
        </p:nvSpPr>
        <p:spPr>
          <a:xfrm>
            <a:off x="2550424" y="1083719"/>
            <a:ext cx="108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Country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06482-EDEF-47C7-9BDE-A346C5E05919}"/>
              </a:ext>
            </a:extLst>
          </p:cNvPr>
          <p:cNvSpPr txBox="1"/>
          <p:nvPr/>
        </p:nvSpPr>
        <p:spPr>
          <a:xfrm>
            <a:off x="7987929" y="1080508"/>
            <a:ext cx="108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97F7E36-214A-4AB4-BB1E-946FF6CF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536" y="1492270"/>
            <a:ext cx="4015525" cy="37825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4838F4-5CDF-4ECD-AF83-DF1659CFD4D0}"/>
              </a:ext>
            </a:extLst>
          </p:cNvPr>
          <p:cNvSpPr txBox="1"/>
          <p:nvPr/>
        </p:nvSpPr>
        <p:spPr>
          <a:xfrm>
            <a:off x="1086623" y="5433632"/>
            <a:ext cx="4597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Crack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미국에서 주로 거래되므로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미국의 사용량이 많음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36B7D-37C0-4B0B-A68B-496A3226E0F8}"/>
              </a:ext>
            </a:extLst>
          </p:cNvPr>
          <p:cNvSpPr txBox="1"/>
          <p:nvPr/>
        </p:nvSpPr>
        <p:spPr>
          <a:xfrm>
            <a:off x="6549536" y="5365730"/>
            <a:ext cx="4442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나이가 어릴수록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crack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사용량이 증가하는데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저렴하기 때문에 일할 능력 없는 청년들이 주로 사용한다고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0D5917-3DA1-406E-9D90-A3FDC20FF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6287606"/>
            <a:ext cx="12029440" cy="4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51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59795" y="174504"/>
            <a:ext cx="5822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Description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5A224B-6C38-4C66-BA5E-2429C219F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35" y="1947035"/>
            <a:ext cx="11461467" cy="34598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F7F848-28EA-4303-8502-EB79FC227DAD}"/>
              </a:ext>
            </a:extLst>
          </p:cNvPr>
          <p:cNvSpPr txBox="1"/>
          <p:nvPr/>
        </p:nvSpPr>
        <p:spPr>
          <a:xfrm>
            <a:off x="484535" y="1469343"/>
            <a:ext cx="4176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약물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진정제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환각제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각성제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법적 제약 여부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68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각성제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C01BF-DE65-4C17-919A-B712ACC4FE17}"/>
              </a:ext>
            </a:extLst>
          </p:cNvPr>
          <p:cNvSpPr txBox="1"/>
          <p:nvPr/>
        </p:nvSpPr>
        <p:spPr>
          <a:xfrm>
            <a:off x="2347402" y="313003"/>
            <a:ext cx="618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4) Amphetamine(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암페타민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425A9-B020-49A0-943C-D5153EE40437}"/>
              </a:ext>
            </a:extLst>
          </p:cNvPr>
          <p:cNvSpPr txBox="1"/>
          <p:nvPr/>
        </p:nvSpPr>
        <p:spPr>
          <a:xfrm>
            <a:off x="725555" y="1160025"/>
            <a:ext cx="1025718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효과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피로와 식욕을 낮추고 기민성을 증가시킴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ADHD,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비만증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기면증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치료에 효과적임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 Amphetamine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탐닉성이 훨씬 덜하다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옛날에는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 Amphetamine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ADHD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치료제로 사용되었는데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탐닉성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때문에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Amphetamine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많이 교체됨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6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User</a:t>
            </a:r>
            <a:r>
              <a:rPr lang="ko-KR" altLang="en-US" sz="16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비율이 높은 이유도 치료제로 사용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되기 때문이 아닐까</a:t>
            </a: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( 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미국에서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급 규제약물로써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기면증과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ADHD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치료 목적으로 처방전이 있다면 살 수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195C99-03E6-4FB6-95C9-6F20183FFAEB}"/>
              </a:ext>
            </a:extLst>
          </p:cNvPr>
          <p:cNvGrpSpPr/>
          <p:nvPr/>
        </p:nvGrpSpPr>
        <p:grpSpPr>
          <a:xfrm>
            <a:off x="1203321" y="2483464"/>
            <a:ext cx="9301649" cy="3558401"/>
            <a:chOff x="370338" y="472186"/>
            <a:chExt cx="9301649" cy="355840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D509169-828A-48BC-9EA7-BF61813DF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338" y="1121957"/>
              <a:ext cx="4997514" cy="257627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846BB93-EB55-4E84-AEB5-D5CE2D918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9133" y="472186"/>
              <a:ext cx="3742854" cy="3558401"/>
            </a:xfrm>
            <a:prstGeom prst="rect">
              <a:avLst/>
            </a:prstGeom>
          </p:spPr>
        </p:pic>
        <p:sp>
          <p:nvSpPr>
            <p:cNvPr id="16" name="액자 15">
              <a:extLst>
                <a:ext uri="{FF2B5EF4-FFF2-40B4-BE49-F238E27FC236}">
                  <a16:creationId xmlns:a16="http://schemas.microsoft.com/office/drawing/2014/main" id="{540A35C9-9A62-48FA-9FA2-39015984B989}"/>
                </a:ext>
              </a:extLst>
            </p:cNvPr>
            <p:cNvSpPr/>
            <p:nvPr/>
          </p:nvSpPr>
          <p:spPr>
            <a:xfrm>
              <a:off x="8746435" y="3355943"/>
              <a:ext cx="576470" cy="417443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31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각성제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C01BF-DE65-4C17-919A-B712ACC4FE17}"/>
              </a:ext>
            </a:extLst>
          </p:cNvPr>
          <p:cNvSpPr txBox="1"/>
          <p:nvPr/>
        </p:nvSpPr>
        <p:spPr>
          <a:xfrm>
            <a:off x="2347402" y="313003"/>
            <a:ext cx="618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5) Nicotine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니코틴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425A9-B020-49A0-943C-D5153EE40437}"/>
              </a:ext>
            </a:extLst>
          </p:cNvPr>
          <p:cNvSpPr txBox="1"/>
          <p:nvPr/>
        </p:nvSpPr>
        <p:spPr>
          <a:xfrm>
            <a:off x="725555" y="1160025"/>
            <a:ext cx="102571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효과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800" b="0" i="0" dirty="0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말초신경을 </a:t>
            </a:r>
            <a:r>
              <a:rPr lang="ko-KR" altLang="en-US" sz="1800" b="0" i="0" dirty="0" err="1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흥분시키거나</a:t>
            </a:r>
            <a:r>
              <a:rPr lang="ko-KR" altLang="en-US" sz="1800" b="0" i="0" dirty="0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마비시킴</a:t>
            </a:r>
            <a:r>
              <a:rPr lang="en-US" altLang="ko-KR" sz="1800" b="0" i="0" dirty="0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800" b="0" i="0" dirty="0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일시적으로는  집중력 향상</a:t>
            </a:r>
            <a:r>
              <a:rPr lang="en-US" altLang="ko-KR" sz="1800" b="0" i="0" dirty="0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b="0" i="0" dirty="0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장기적으로는 뇌기능 저하</a:t>
            </a:r>
            <a:endParaRPr lang="en-US" altLang="ko-KR" sz="1800" b="0" i="0" dirty="0">
              <a:solidFill>
                <a:srgbClr val="373A3C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b="0" i="0" dirty="0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800" b="0" i="0" dirty="0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중독성</a:t>
            </a:r>
            <a:r>
              <a:rPr lang="en-US" altLang="ko-KR" sz="1800" b="0" i="0" dirty="0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b="0" i="0" dirty="0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</a:t>
            </a:r>
            <a:r>
              <a:rPr lang="en-US" altLang="ko-KR" sz="1800" b="0" i="0" dirty="0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b="0" i="0" dirty="0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의존도는 상당히 높은 물질이다</a:t>
            </a:r>
            <a:r>
              <a:rPr lang="en-US" altLang="ko-KR" sz="1800" b="0" i="0" dirty="0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800" b="0" i="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Age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양의 상관 관계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중요한 변수로 보임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ADB9A4-C234-4B74-96C7-D339095519A6}"/>
              </a:ext>
            </a:extLst>
          </p:cNvPr>
          <p:cNvGrpSpPr/>
          <p:nvPr/>
        </p:nvGrpSpPr>
        <p:grpSpPr>
          <a:xfrm>
            <a:off x="2418602" y="2822017"/>
            <a:ext cx="6426530" cy="3225966"/>
            <a:chOff x="241933" y="2889222"/>
            <a:chExt cx="6426530" cy="322596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2767C01-7B6D-4EB7-AD86-A360EFCCA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933" y="2889222"/>
              <a:ext cx="6426530" cy="3225966"/>
            </a:xfrm>
            <a:prstGeom prst="rect">
              <a:avLst/>
            </a:prstGeom>
          </p:spPr>
        </p:pic>
        <p:sp>
          <p:nvSpPr>
            <p:cNvPr id="12" name="액자 11">
              <a:extLst>
                <a:ext uri="{FF2B5EF4-FFF2-40B4-BE49-F238E27FC236}">
                  <a16:creationId xmlns:a16="http://schemas.microsoft.com/office/drawing/2014/main" id="{B5B65503-16A7-4E1E-84DE-BBFE2EE1B0F4}"/>
                </a:ext>
              </a:extLst>
            </p:cNvPr>
            <p:cNvSpPr/>
            <p:nvPr/>
          </p:nvSpPr>
          <p:spPr>
            <a:xfrm>
              <a:off x="1620078" y="2986171"/>
              <a:ext cx="357808" cy="28823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 panose="020F0302020204030204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81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각성제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C01BF-DE65-4C17-919A-B712ACC4FE17}"/>
              </a:ext>
            </a:extLst>
          </p:cNvPr>
          <p:cNvSpPr txBox="1"/>
          <p:nvPr/>
        </p:nvSpPr>
        <p:spPr>
          <a:xfrm>
            <a:off x="2347402" y="313003"/>
            <a:ext cx="618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5) Nicotine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니코틴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6B67C4-31FC-41C7-84D5-627A8B1E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9"/>
          <a:stretch/>
        </p:blipFill>
        <p:spPr>
          <a:xfrm>
            <a:off x="1577873" y="1328615"/>
            <a:ext cx="3684104" cy="38252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BB246B-CDDD-4100-91D3-63527E116C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" r="1096" b="1941"/>
          <a:stretch/>
        </p:blipFill>
        <p:spPr>
          <a:xfrm>
            <a:off x="6541660" y="1364821"/>
            <a:ext cx="3643740" cy="37507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A10FB1-B257-4521-821E-BB404E7305DA}"/>
              </a:ext>
            </a:extLst>
          </p:cNvPr>
          <p:cNvSpPr txBox="1"/>
          <p:nvPr/>
        </p:nvSpPr>
        <p:spPr>
          <a:xfrm>
            <a:off x="1577873" y="5275356"/>
            <a:ext cx="4399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나이가 어릴수록 니코틴 사용 비율이 높아짐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D2C883-D07E-454A-A226-0F47EFAD87A0}"/>
              </a:ext>
            </a:extLst>
          </p:cNvPr>
          <p:cNvSpPr txBox="1"/>
          <p:nvPr/>
        </p:nvSpPr>
        <p:spPr>
          <a:xfrm>
            <a:off x="6922978" y="5275356"/>
            <a:ext cx="3217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여성보다는 남성이 많이 사용함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7FE0E5-A639-4ADB-9429-E27E734BEECE}"/>
              </a:ext>
            </a:extLst>
          </p:cNvPr>
          <p:cNvSpPr txBox="1"/>
          <p:nvPr/>
        </p:nvSpPr>
        <p:spPr>
          <a:xfrm>
            <a:off x="616226" y="6112512"/>
            <a:ext cx="712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136E2-0943-4F45-B3F1-EFCC36B468D5}"/>
              </a:ext>
            </a:extLst>
          </p:cNvPr>
          <p:cNvSpPr txBox="1"/>
          <p:nvPr/>
        </p:nvSpPr>
        <p:spPr>
          <a:xfrm>
            <a:off x="1577873" y="5882640"/>
            <a:ext cx="766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=&gt;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나이가 어린 남성일수록 니코틴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user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될 위험이 있음</a:t>
            </a:r>
          </a:p>
        </p:txBody>
      </p:sp>
    </p:spTree>
    <p:extLst>
      <p:ext uri="{BB962C8B-B14F-4D97-AF65-F5344CB8AC3E}">
        <p14:creationId xmlns:p14="http://schemas.microsoft.com/office/powerpoint/2010/main" val="116625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각성제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C01BF-DE65-4C17-919A-B712ACC4FE17}"/>
              </a:ext>
            </a:extLst>
          </p:cNvPr>
          <p:cNvSpPr txBox="1"/>
          <p:nvPr/>
        </p:nvSpPr>
        <p:spPr>
          <a:xfrm>
            <a:off x="2347402" y="313003"/>
            <a:ext cx="618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6) Caffeine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카페인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4C0635-8184-47F8-97DA-2AF3B8801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11" t="39886" r="18834" b="14656"/>
          <a:stretch/>
        </p:blipFill>
        <p:spPr>
          <a:xfrm>
            <a:off x="0" y="1620078"/>
            <a:ext cx="6297863" cy="32144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0C0488E-21E5-497C-A45B-750DA80D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74"/>
          <a:stretch>
            <a:fillRect/>
          </a:stretch>
        </p:blipFill>
        <p:spPr>
          <a:xfrm>
            <a:off x="6701402" y="1160025"/>
            <a:ext cx="4271357" cy="36745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F4E926-95DF-4A28-B278-8653D6745E60}"/>
              </a:ext>
            </a:extLst>
          </p:cNvPr>
          <p:cNvSpPr txBox="1"/>
          <p:nvPr/>
        </p:nvSpPr>
        <p:spPr>
          <a:xfrm>
            <a:off x="844825" y="5156111"/>
            <a:ext cx="7553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변수들과 상관관계가 적고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합법약물이므로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User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비중이 매우 큼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20699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진정제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(CNS </a:t>
            </a:r>
            <a:r>
              <a:rPr lang="en-US" altLang="ko-KR" sz="1600" b="1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depressnats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266E35-7CC4-4B1F-BD53-70564B6F32F4}"/>
              </a:ext>
            </a:extLst>
          </p:cNvPr>
          <p:cNvSpPr txBox="1"/>
          <p:nvPr/>
        </p:nvSpPr>
        <p:spPr>
          <a:xfrm>
            <a:off x="584200" y="2274838"/>
            <a:ext cx="104971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각성제와는 반대로 중추신경을 억제함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나른한 행복감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편안함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수면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마취 등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중독증상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피로감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저혈압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기억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집중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판단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 및 작업 능력 손상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불안정한 걸음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불분명한 발음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과용시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심혈관 또는 호흡계 기능저하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(depression),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콤마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(coma),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(shock),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발작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죽음을 야기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알코올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(Alcohol),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벤조디아제핀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(Benzos),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대마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(Cannabis),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헤로인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(Heroin)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943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진정제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(CNS </a:t>
            </a:r>
            <a:r>
              <a:rPr lang="en-US" altLang="ko-KR" sz="1600" b="1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depressnats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ABFFA9-B971-4301-907F-14F23E780166}"/>
              </a:ext>
            </a:extLst>
          </p:cNvPr>
          <p:cNvGrpSpPr/>
          <p:nvPr/>
        </p:nvGrpSpPr>
        <p:grpSpPr>
          <a:xfrm>
            <a:off x="4417173" y="1912780"/>
            <a:ext cx="3357653" cy="1516220"/>
            <a:chOff x="761371" y="1515213"/>
            <a:chExt cx="2845671" cy="121936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2B67F7F-1429-4E53-9929-682F766B0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372" y="2320156"/>
              <a:ext cx="2845670" cy="41441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AF5AFE-A6B9-4C2C-901A-A8F7E3654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794" y="1891531"/>
              <a:ext cx="2790825" cy="42862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9671657-0312-4CAF-AFEF-925DAD05C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371" y="1515213"/>
              <a:ext cx="2809875" cy="3905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38E99C6-77BD-4CBC-85EF-99847024D61E}"/>
              </a:ext>
            </a:extLst>
          </p:cNvPr>
          <p:cNvSpPr txBox="1"/>
          <p:nvPr/>
        </p:nvSpPr>
        <p:spPr>
          <a:xfrm>
            <a:off x="757525" y="4159521"/>
            <a:ext cx="84284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알코올의 경우 다른 약물들과 상관관계가 거의 없음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합법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진정제끼리는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어느 정도 상관관계가 존재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Benzos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다른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진정제끼리의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상관관계가 꽤 높다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-&gt; Benzos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불안증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치료 약물이기 때문에 다른 약물에 노출될 위험이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높은듯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86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진정제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(CNS </a:t>
            </a:r>
            <a:r>
              <a:rPr lang="en-US" altLang="ko-KR" sz="1600" b="1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depressnats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72388-8A45-4FDA-B1A6-C6633B29D46C}"/>
              </a:ext>
            </a:extLst>
          </p:cNvPr>
          <p:cNvSpPr txBox="1"/>
          <p:nvPr/>
        </p:nvSpPr>
        <p:spPr>
          <a:xfrm>
            <a:off x="4284759" y="389618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알코올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(Alcohol)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3052EF-D0FD-401C-907E-A3852D82C393}"/>
              </a:ext>
            </a:extLst>
          </p:cNvPr>
          <p:cNvSpPr txBox="1"/>
          <p:nvPr/>
        </p:nvSpPr>
        <p:spPr>
          <a:xfrm>
            <a:off x="717767" y="1141763"/>
            <a:ext cx="84284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합법 약물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User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비율이 압도적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중추신경억제 역할을 함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직접 혈관으로 흡수되기 때문에 다른 약물에 비해 빠르게 흡수됨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만성 알코올 섭취는 심장근육의 손상 및 심장마비를 비롯한 심장질환과 간질환을 유발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8400735-683F-4E9E-971A-193A84B74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458" y="2742201"/>
            <a:ext cx="4715084" cy="28682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5403E1-0D3B-4EAC-8F6B-5108662E98CB}"/>
              </a:ext>
            </a:extLst>
          </p:cNvPr>
          <p:cNvSpPr txBox="1"/>
          <p:nvPr/>
        </p:nvSpPr>
        <p:spPr>
          <a:xfrm>
            <a:off x="717767" y="5882640"/>
            <a:ext cx="842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Ethnicity, Age, Country,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Cscore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48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진정제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(CNS </a:t>
            </a:r>
            <a:r>
              <a:rPr lang="en-US" altLang="ko-KR" sz="1600" b="1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depressnats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72388-8A45-4FDA-B1A6-C6633B29D46C}"/>
              </a:ext>
            </a:extLst>
          </p:cNvPr>
          <p:cNvSpPr txBox="1"/>
          <p:nvPr/>
        </p:nvSpPr>
        <p:spPr>
          <a:xfrm>
            <a:off x="4284759" y="389618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알코올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(Alcohol)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7C7ECA-687F-4B06-A7C0-B688B5092D7C}"/>
              </a:ext>
            </a:extLst>
          </p:cNvPr>
          <p:cNvGrpSpPr/>
          <p:nvPr/>
        </p:nvGrpSpPr>
        <p:grpSpPr>
          <a:xfrm>
            <a:off x="165699" y="1298525"/>
            <a:ext cx="11551728" cy="3638941"/>
            <a:chOff x="197129" y="1755723"/>
            <a:chExt cx="11551728" cy="363894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C90BC01-6398-44F3-9A63-125AB2866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129" y="2125055"/>
              <a:ext cx="2680031" cy="260789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4B97B5B-A7F9-4D1C-B00E-9F77E893E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223" y="2132301"/>
              <a:ext cx="2637541" cy="259339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A8A9006-FAFE-422C-9E9D-ED7A22E9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132301"/>
              <a:ext cx="2692253" cy="260789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3482E35-10BE-4A20-97D0-389BAE08B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56604" y="2132301"/>
              <a:ext cx="2692253" cy="26548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99F5A-8AB7-4F72-B97B-6E8195EC1A1F}"/>
                </a:ext>
              </a:extLst>
            </p:cNvPr>
            <p:cNvSpPr txBox="1"/>
            <p:nvPr/>
          </p:nvSpPr>
          <p:spPr>
            <a:xfrm>
              <a:off x="944055" y="1755723"/>
              <a:ext cx="1186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Ethnicity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EAB094-FCF7-444F-9BE9-77C4F8AD2389}"/>
                </a:ext>
              </a:extLst>
            </p:cNvPr>
            <p:cNvSpPr txBox="1"/>
            <p:nvPr/>
          </p:nvSpPr>
          <p:spPr>
            <a:xfrm>
              <a:off x="4171338" y="1755723"/>
              <a:ext cx="695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Age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9514D6-BB62-4CDD-9E60-A3CE1599CD12}"/>
                </a:ext>
              </a:extLst>
            </p:cNvPr>
            <p:cNvSpPr txBox="1"/>
            <p:nvPr/>
          </p:nvSpPr>
          <p:spPr>
            <a:xfrm>
              <a:off x="6987696" y="1755723"/>
              <a:ext cx="1151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Country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A85876-6153-4E67-BB4A-AC1D341B4572}"/>
                </a:ext>
              </a:extLst>
            </p:cNvPr>
            <p:cNvSpPr txBox="1"/>
            <p:nvPr/>
          </p:nvSpPr>
          <p:spPr>
            <a:xfrm>
              <a:off x="9928910" y="1765228"/>
              <a:ext cx="1186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Cscore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B4F16E-6137-4E56-950F-560F70A4704F}"/>
                </a:ext>
              </a:extLst>
            </p:cNvPr>
            <p:cNvSpPr txBox="1"/>
            <p:nvPr/>
          </p:nvSpPr>
          <p:spPr>
            <a:xfrm>
              <a:off x="303865" y="4871444"/>
              <a:ext cx="246655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표본의 대부분의 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White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라 </a:t>
              </a: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큰 의미가 없어 보임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1F9919-C1CC-41FF-B78B-935EE5F6B88D}"/>
                </a:ext>
              </a:extLst>
            </p:cNvPr>
            <p:cNvSpPr txBox="1"/>
            <p:nvPr/>
          </p:nvSpPr>
          <p:spPr>
            <a:xfrm>
              <a:off x="5661232" y="4908106"/>
              <a:ext cx="38048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마찬가지로 큰 </a:t>
              </a:r>
              <a:r>
                <a:rPr lang="en-US" altLang="ko-KR" sz="1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insight</a:t>
              </a:r>
              <a:r>
                <a:rPr lang="ko-KR" altLang="en-US" sz="1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는 보이지 않는다</a:t>
              </a:r>
              <a:r>
                <a:rPr lang="en-US" altLang="ko-KR" sz="1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 </a:t>
              </a: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AEFE673-48ED-4B08-90E3-003E50FC6DA3}"/>
              </a:ext>
            </a:extLst>
          </p:cNvPr>
          <p:cNvSpPr txBox="1"/>
          <p:nvPr/>
        </p:nvSpPr>
        <p:spPr>
          <a:xfrm>
            <a:off x="1381204" y="5190143"/>
            <a:ext cx="93667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아무래도 합법 약물이고 대부분이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이기 때문에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Risk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측정이 쉽지 않다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Risk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측정이 목적이라면 오히려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CL6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이나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CL5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두고 분류하는 것이 좋았을 듯하다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E01D7F0-A3BD-4F17-AA50-0D57BFEDA8DD}"/>
              </a:ext>
            </a:extLst>
          </p:cNvPr>
          <p:cNvCxnSpPr>
            <a:stCxn id="21" idx="2"/>
          </p:cNvCxnSpPr>
          <p:nvPr/>
        </p:nvCxnSpPr>
        <p:spPr>
          <a:xfrm>
            <a:off x="1505714" y="4937466"/>
            <a:ext cx="937763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5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진정제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(CNS </a:t>
            </a:r>
            <a:r>
              <a:rPr lang="en-US" altLang="ko-KR" sz="1600" b="1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depressnats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72388-8A45-4FDA-B1A6-C6633B29D46C}"/>
              </a:ext>
            </a:extLst>
          </p:cNvPr>
          <p:cNvSpPr txBox="1"/>
          <p:nvPr/>
        </p:nvSpPr>
        <p:spPr>
          <a:xfrm>
            <a:off x="4284759" y="389618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벤조디아제핀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(Benzos)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5403E1-0D3B-4EAC-8F6B-5108662E98CB}"/>
              </a:ext>
            </a:extLst>
          </p:cNvPr>
          <p:cNvSpPr txBox="1"/>
          <p:nvPr/>
        </p:nvSpPr>
        <p:spPr>
          <a:xfrm>
            <a:off x="717767" y="5882640"/>
            <a:ext cx="842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Country,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Gender,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Nscore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SS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80E14-418B-4EB2-8161-D6C6ADB63B51}"/>
              </a:ext>
            </a:extLst>
          </p:cNvPr>
          <p:cNvSpPr txBox="1"/>
          <p:nvPr/>
        </p:nvSpPr>
        <p:spPr>
          <a:xfrm>
            <a:off x="717767" y="1129886"/>
            <a:ext cx="84284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특징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적은 양으로도 효과가 좋고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반감기가 길다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불안증을 억제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시중에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불안증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치료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수면을 유도하는 약물로 사용됨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과용시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졸리고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무기력해지며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혼수 상태에 이를 수 있음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같은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진정제류인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알코올과 같이 섭취 금지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98BE2A-1E2A-42D7-8500-5D64C6E87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413" y="2764419"/>
            <a:ext cx="5939173" cy="29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7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진정제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(CNS </a:t>
            </a:r>
            <a:r>
              <a:rPr lang="en-US" altLang="ko-KR" sz="1600" b="1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depressnats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72388-8A45-4FDA-B1A6-C6633B29D46C}"/>
              </a:ext>
            </a:extLst>
          </p:cNvPr>
          <p:cNvSpPr txBox="1"/>
          <p:nvPr/>
        </p:nvSpPr>
        <p:spPr>
          <a:xfrm>
            <a:off x="4284759" y="389618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벤조디아제핀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(Benzos)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7C7ECA-687F-4B06-A7C0-B688B5092D7C}"/>
              </a:ext>
            </a:extLst>
          </p:cNvPr>
          <p:cNvGrpSpPr/>
          <p:nvPr/>
        </p:nvGrpSpPr>
        <p:grpSpPr>
          <a:xfrm>
            <a:off x="912625" y="1298525"/>
            <a:ext cx="10366750" cy="391628"/>
            <a:chOff x="944055" y="1755723"/>
            <a:chExt cx="10366750" cy="3916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99F5A-8AB7-4F72-B97B-6E8195EC1A1F}"/>
                </a:ext>
              </a:extLst>
            </p:cNvPr>
            <p:cNvSpPr txBox="1"/>
            <p:nvPr/>
          </p:nvSpPr>
          <p:spPr>
            <a:xfrm>
              <a:off x="944055" y="1755723"/>
              <a:ext cx="1186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Country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EAB094-FCF7-444F-9BE9-77C4F8AD2389}"/>
                </a:ext>
              </a:extLst>
            </p:cNvPr>
            <p:cNvSpPr txBox="1"/>
            <p:nvPr/>
          </p:nvSpPr>
          <p:spPr>
            <a:xfrm>
              <a:off x="4049985" y="1755723"/>
              <a:ext cx="1041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Gender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9514D6-BB62-4CDD-9E60-A3CE1599CD12}"/>
                </a:ext>
              </a:extLst>
            </p:cNvPr>
            <p:cNvSpPr txBox="1"/>
            <p:nvPr/>
          </p:nvSpPr>
          <p:spPr>
            <a:xfrm>
              <a:off x="6934343" y="1755723"/>
              <a:ext cx="1151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Nscore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A85876-6153-4E67-BB4A-AC1D341B4572}"/>
                </a:ext>
              </a:extLst>
            </p:cNvPr>
            <p:cNvSpPr txBox="1"/>
            <p:nvPr/>
          </p:nvSpPr>
          <p:spPr>
            <a:xfrm>
              <a:off x="10124627" y="1778019"/>
              <a:ext cx="1186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SS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26A961AF-C37B-4E55-B1C4-23FF2462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43" y="1667857"/>
            <a:ext cx="2637541" cy="25721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E4EAB66-EC0D-431A-BD4F-9BD472D12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436" y="1690153"/>
            <a:ext cx="2692253" cy="262476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DF83534-B863-44EA-8175-56CEB47C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945" y="1678671"/>
            <a:ext cx="2692253" cy="263624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4C849E0-D48B-4F39-8DFD-FD1D86996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258" y="1682753"/>
            <a:ext cx="2692253" cy="26697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9BA697C-8783-4540-BFFF-01CEA5288553}"/>
              </a:ext>
            </a:extLst>
          </p:cNvPr>
          <p:cNvSpPr txBox="1"/>
          <p:nvPr/>
        </p:nvSpPr>
        <p:spPr>
          <a:xfrm>
            <a:off x="23813" y="4405313"/>
            <a:ext cx="2963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USA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유독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User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비율이 높다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미국 정신과에서 가장 많이 처방되는 약인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알프로졸람이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벤조디아제핀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계열이라고 함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F68B0A-15B5-48F3-9203-0FB7C187159A}"/>
              </a:ext>
            </a:extLst>
          </p:cNvPr>
          <p:cNvSpPr txBox="1"/>
          <p:nvPr/>
        </p:nvSpPr>
        <p:spPr>
          <a:xfrm>
            <a:off x="3140855" y="4405313"/>
            <a:ext cx="2580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남성의 비율이 높긴 하나 큰 차이는 아니다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A3DBE0-6D1F-4DEB-85AE-9DD2EF1A6A13}"/>
              </a:ext>
            </a:extLst>
          </p:cNvPr>
          <p:cNvSpPr txBox="1"/>
          <p:nvPr/>
        </p:nvSpPr>
        <p:spPr>
          <a:xfrm>
            <a:off x="6096000" y="4605368"/>
            <a:ext cx="5761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Nscore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신경증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SS(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감각 추구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높을수록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비율이 높다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신경증이 높은 사람들은 슬픔</a:t>
            </a:r>
            <a:r>
              <a:rPr lang="en-US" altLang="ko-KR" sz="1400" dirty="0"/>
              <a:t>, </a:t>
            </a:r>
            <a:r>
              <a:rPr lang="ko-KR" altLang="en-US" sz="1400" dirty="0"/>
              <a:t>걱정</a:t>
            </a:r>
            <a:r>
              <a:rPr lang="en-US" altLang="ko-KR" sz="1400" dirty="0"/>
              <a:t>, </a:t>
            </a:r>
            <a:r>
              <a:rPr lang="ko-KR" altLang="en-US" sz="1400" dirty="0"/>
              <a:t>두려움</a:t>
            </a:r>
            <a:r>
              <a:rPr lang="en-US" altLang="ko-KR" sz="1400" dirty="0"/>
              <a:t>, </a:t>
            </a:r>
            <a:r>
              <a:rPr lang="ko-KR" altLang="en-US" sz="1400" dirty="0"/>
              <a:t>화</a:t>
            </a:r>
            <a:r>
              <a:rPr lang="en-US" altLang="ko-KR" sz="1400" dirty="0"/>
              <a:t>, </a:t>
            </a:r>
            <a:r>
              <a:rPr lang="ko-KR" altLang="en-US" sz="1400" dirty="0"/>
              <a:t>질투</a:t>
            </a:r>
            <a:r>
              <a:rPr lang="en-US" altLang="ko-KR" sz="1400" dirty="0"/>
              <a:t>, </a:t>
            </a:r>
            <a:r>
              <a:rPr lang="ko-KR" altLang="en-US" sz="1400" dirty="0"/>
              <a:t>우울</a:t>
            </a:r>
            <a:r>
              <a:rPr lang="en-US" altLang="ko-KR" sz="1400" dirty="0"/>
              <a:t>, </a:t>
            </a:r>
            <a:r>
              <a:rPr lang="ko-KR" altLang="en-US" sz="1400" dirty="0"/>
              <a:t>외로움 등의 감정을 잘 느낀다</a:t>
            </a:r>
            <a:r>
              <a:rPr lang="en-US" altLang="ko-KR" sz="1400" dirty="0"/>
              <a:t>. -&gt; </a:t>
            </a:r>
            <a:r>
              <a:rPr lang="ko-KR" altLang="en-US" sz="1400" dirty="0" err="1"/>
              <a:t>불안증</a:t>
            </a:r>
            <a:r>
              <a:rPr lang="ko-KR" altLang="en-US" sz="1400" dirty="0"/>
              <a:t> 확률 높음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43637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59795" y="174504"/>
            <a:ext cx="5822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Assignments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9B9DD4-F093-420D-AECD-FE8A244CA374}"/>
              </a:ext>
            </a:extLst>
          </p:cNvPr>
          <p:cNvSpPr txBox="1"/>
          <p:nvPr/>
        </p:nvSpPr>
        <p:spPr>
          <a:xfrm>
            <a:off x="359795" y="2921168"/>
            <a:ext cx="111914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약물에 대한 응답들은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응답지가 있습니다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이진 분류로 바꿀 수 있을까요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Evaluation of risk to be drug consumer for each drug.</a:t>
            </a: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약물 위험군에 대한 요인들을 파악할 수 있을까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다양한 지표들을 활용한 인사이트 도출</a:t>
            </a:r>
          </a:p>
        </p:txBody>
      </p:sp>
    </p:spTree>
    <p:extLst>
      <p:ext uri="{BB962C8B-B14F-4D97-AF65-F5344CB8AC3E}">
        <p14:creationId xmlns:p14="http://schemas.microsoft.com/office/powerpoint/2010/main" val="684675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진정제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(CNS </a:t>
            </a:r>
            <a:r>
              <a:rPr lang="en-US" altLang="ko-KR" sz="1600" b="1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depressnats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72388-8A45-4FDA-B1A6-C6633B29D46C}"/>
              </a:ext>
            </a:extLst>
          </p:cNvPr>
          <p:cNvSpPr txBox="1"/>
          <p:nvPr/>
        </p:nvSpPr>
        <p:spPr>
          <a:xfrm>
            <a:off x="4284759" y="389618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대마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(Cannabis)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F6DB5E-F407-4850-8B85-7D9A5D4EC4D7}"/>
              </a:ext>
            </a:extLst>
          </p:cNvPr>
          <p:cNvSpPr txBox="1"/>
          <p:nvPr/>
        </p:nvSpPr>
        <p:spPr>
          <a:xfrm>
            <a:off x="584200" y="1298525"/>
            <a:ext cx="84284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낮은 중독위험인식성과 진입장벽으로 인해 진입약물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(Gate drug)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불림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User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비율이 높음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액상형 대마인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해쉬쉬에는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지각을 변화시키는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THC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성분이 있어 여러 방면으로 섭취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타르가 함유되어 있어 폐활량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성호르몬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심장박동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의욕감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근육강도를 감소시킴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A39CB79-A7C2-4EC4-860C-5C7EB9DF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102" y="2589493"/>
            <a:ext cx="6039637" cy="29898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829877-4C8B-47FC-AFE1-CA024F306642}"/>
              </a:ext>
            </a:extLst>
          </p:cNvPr>
          <p:cNvSpPr txBox="1"/>
          <p:nvPr/>
        </p:nvSpPr>
        <p:spPr>
          <a:xfrm>
            <a:off x="717767" y="5882640"/>
            <a:ext cx="842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Country, Age,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Oscore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Cscore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161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진정제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(CNS </a:t>
            </a:r>
            <a:r>
              <a:rPr lang="en-US" altLang="ko-KR" sz="1600" b="1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depressnats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72388-8A45-4FDA-B1A6-C6633B29D46C}"/>
              </a:ext>
            </a:extLst>
          </p:cNvPr>
          <p:cNvSpPr txBox="1"/>
          <p:nvPr/>
        </p:nvSpPr>
        <p:spPr>
          <a:xfrm>
            <a:off x="4284759" y="389618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대마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(Cannabis)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7C7ECA-687F-4B06-A7C0-B688B5092D7C}"/>
              </a:ext>
            </a:extLst>
          </p:cNvPr>
          <p:cNvGrpSpPr/>
          <p:nvPr/>
        </p:nvGrpSpPr>
        <p:grpSpPr>
          <a:xfrm>
            <a:off x="912625" y="1298525"/>
            <a:ext cx="10136678" cy="380146"/>
            <a:chOff x="944055" y="1755723"/>
            <a:chExt cx="10136678" cy="3801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99F5A-8AB7-4F72-B97B-6E8195EC1A1F}"/>
                </a:ext>
              </a:extLst>
            </p:cNvPr>
            <p:cNvSpPr txBox="1"/>
            <p:nvPr/>
          </p:nvSpPr>
          <p:spPr>
            <a:xfrm>
              <a:off x="944055" y="1755723"/>
              <a:ext cx="1186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Country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EAB094-FCF7-444F-9BE9-77C4F8AD2389}"/>
                </a:ext>
              </a:extLst>
            </p:cNvPr>
            <p:cNvSpPr txBox="1"/>
            <p:nvPr/>
          </p:nvSpPr>
          <p:spPr>
            <a:xfrm>
              <a:off x="4168554" y="1766537"/>
              <a:ext cx="692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Age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9514D6-BB62-4CDD-9E60-A3CE1599CD12}"/>
                </a:ext>
              </a:extLst>
            </p:cNvPr>
            <p:cNvSpPr txBox="1"/>
            <p:nvPr/>
          </p:nvSpPr>
          <p:spPr>
            <a:xfrm>
              <a:off x="6934343" y="1755723"/>
              <a:ext cx="1151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Oscore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A85876-6153-4E67-BB4A-AC1D341B4572}"/>
                </a:ext>
              </a:extLst>
            </p:cNvPr>
            <p:cNvSpPr txBox="1"/>
            <p:nvPr/>
          </p:nvSpPr>
          <p:spPr>
            <a:xfrm>
              <a:off x="9894555" y="1755723"/>
              <a:ext cx="1186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Cscore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9BA697C-8783-4540-BFFF-01CEA5288553}"/>
              </a:ext>
            </a:extLst>
          </p:cNvPr>
          <p:cNvSpPr txBox="1"/>
          <p:nvPr/>
        </p:nvSpPr>
        <p:spPr>
          <a:xfrm>
            <a:off x="23813" y="4405313"/>
            <a:ext cx="2963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나라마다 합법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비합법 여부에 따른 차이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F68B0A-15B5-48F3-9203-0FB7C187159A}"/>
              </a:ext>
            </a:extLst>
          </p:cNvPr>
          <p:cNvSpPr txBox="1"/>
          <p:nvPr/>
        </p:nvSpPr>
        <p:spPr>
          <a:xfrm>
            <a:off x="3140855" y="4405313"/>
            <a:ext cx="2734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젊은 나이일수록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User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많음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A3DBE0-6D1F-4DEB-85AE-9DD2EF1A6A13}"/>
              </a:ext>
            </a:extLst>
          </p:cNvPr>
          <p:cNvSpPr txBox="1"/>
          <p:nvPr/>
        </p:nvSpPr>
        <p:spPr>
          <a:xfrm>
            <a:off x="6028163" y="4451479"/>
            <a:ext cx="2599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Oscore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개방성 지표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 높을수록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Cscore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성실성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낮을수록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User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많음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4E7EC27-8D99-4E4D-9250-AA33A981C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678671"/>
            <a:ext cx="2692253" cy="264377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3D065D-6ED8-4F48-81B6-F7A899AC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12" y="1658376"/>
            <a:ext cx="2734065" cy="269416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1E26016-C286-4AD5-894C-DE4DDEF40B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1"/>
          <a:stretch/>
        </p:blipFill>
        <p:spPr>
          <a:xfrm>
            <a:off x="5951850" y="1690153"/>
            <a:ext cx="2768443" cy="267065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D4F14E0-7626-45CD-BC8C-0610FAF2E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466" y="1678671"/>
            <a:ext cx="2734065" cy="26849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DFD919E-AD5B-468C-859F-4CBD3F8CB39A}"/>
              </a:ext>
            </a:extLst>
          </p:cNvPr>
          <p:cNvSpPr txBox="1"/>
          <p:nvPr/>
        </p:nvSpPr>
        <p:spPr>
          <a:xfrm>
            <a:off x="8949847" y="4436090"/>
            <a:ext cx="31063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진입장벽이 낮기 때문에 개방성 지표가 높을수록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User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될 확률이 높다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9273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진정제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(CNS </a:t>
            </a:r>
            <a:r>
              <a:rPr lang="en-US" altLang="ko-KR" sz="1600" b="1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depressnats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72388-8A45-4FDA-B1A6-C6633B29D46C}"/>
              </a:ext>
            </a:extLst>
          </p:cNvPr>
          <p:cNvSpPr txBox="1"/>
          <p:nvPr/>
        </p:nvSpPr>
        <p:spPr>
          <a:xfrm>
            <a:off x="4284759" y="389618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대마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(Cannabis)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A539CD-9140-465B-BA46-57BE7B5F3914}"/>
              </a:ext>
            </a:extLst>
          </p:cNvPr>
          <p:cNvGrpSpPr/>
          <p:nvPr/>
        </p:nvGrpSpPr>
        <p:grpSpPr>
          <a:xfrm>
            <a:off x="1968793" y="1191771"/>
            <a:ext cx="7777850" cy="3709722"/>
            <a:chOff x="2018489" y="1236640"/>
            <a:chExt cx="7777850" cy="370972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5A3FB45-FFB5-49BE-9810-8449B8771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8489" y="1236640"/>
              <a:ext cx="3751878" cy="370972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64D1731-D170-4384-BF12-12915DE53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643" y="1236640"/>
              <a:ext cx="3926696" cy="370972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26F7536-CCA2-4E5D-BE0F-B1D60D35F4E0}"/>
              </a:ext>
            </a:extLst>
          </p:cNvPr>
          <p:cNvSpPr txBox="1"/>
          <p:nvPr/>
        </p:nvSpPr>
        <p:spPr>
          <a:xfrm>
            <a:off x="707829" y="5117903"/>
            <a:ext cx="94303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Feature Importance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낮지만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correlation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꽤 높았던 변수들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Impulsive(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충동성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SS(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감각 추구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높을수록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많음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대마의 감각이 예민해지는 효과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SS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연결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85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진정제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(CNS </a:t>
            </a:r>
            <a:r>
              <a:rPr lang="en-US" altLang="ko-KR" sz="1600" b="1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depressnats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72388-8A45-4FDA-B1A6-C6633B29D46C}"/>
              </a:ext>
            </a:extLst>
          </p:cNvPr>
          <p:cNvSpPr txBox="1"/>
          <p:nvPr/>
        </p:nvSpPr>
        <p:spPr>
          <a:xfrm>
            <a:off x="4284759" y="389618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4)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헤로인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(Heroin)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829877-4C8B-47FC-AFE1-CA024F306642}"/>
              </a:ext>
            </a:extLst>
          </p:cNvPr>
          <p:cNvSpPr txBox="1"/>
          <p:nvPr/>
        </p:nvSpPr>
        <p:spPr>
          <a:xfrm>
            <a:off x="717767" y="5882640"/>
            <a:ext cx="842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Country, Age, Gender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D7DA19-A14F-4BD3-B0BE-0C0FF9B7DE46}"/>
              </a:ext>
            </a:extLst>
          </p:cNvPr>
          <p:cNvSpPr txBox="1"/>
          <p:nvPr/>
        </p:nvSpPr>
        <p:spPr>
          <a:xfrm>
            <a:off x="717767" y="1080191"/>
            <a:ext cx="84284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모르핀을 화학적으로 처리하여 변형시킨 것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모르핀보다 빠르고 강력하게 작용하며 금단증상이 심함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불법 유통되는 마약의 대부분을 차지하고 있음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일부 국가에서 말기 암 환자와 심한 동통에 시달리는 환자의 통증을 없애기 위해 사용되기도 함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C16FD7-AD9B-423D-9BFB-A7D2B5CA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12" y="2617790"/>
            <a:ext cx="6470098" cy="326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진정제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(CNS </a:t>
            </a:r>
            <a:r>
              <a:rPr lang="en-US" altLang="ko-KR" sz="1600" b="1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depressnats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72388-8A45-4FDA-B1A6-C6633B29D46C}"/>
              </a:ext>
            </a:extLst>
          </p:cNvPr>
          <p:cNvSpPr txBox="1"/>
          <p:nvPr/>
        </p:nvSpPr>
        <p:spPr>
          <a:xfrm>
            <a:off x="4284759" y="389618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4)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헤로인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(Heroin)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3CC2A5-2B30-4BB1-A785-CEAF7FDCCAF8}"/>
              </a:ext>
            </a:extLst>
          </p:cNvPr>
          <p:cNvGrpSpPr/>
          <p:nvPr/>
        </p:nvGrpSpPr>
        <p:grpSpPr>
          <a:xfrm>
            <a:off x="1559066" y="1059966"/>
            <a:ext cx="10201454" cy="3135491"/>
            <a:chOff x="204177" y="1305490"/>
            <a:chExt cx="10201454" cy="313549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97C7ECA-687F-4B06-A7C0-B688B5092D7C}"/>
                </a:ext>
              </a:extLst>
            </p:cNvPr>
            <p:cNvGrpSpPr/>
            <p:nvPr/>
          </p:nvGrpSpPr>
          <p:grpSpPr>
            <a:xfrm>
              <a:off x="1041690" y="1305490"/>
              <a:ext cx="8568092" cy="438327"/>
              <a:chOff x="1073120" y="1762688"/>
              <a:chExt cx="8568092" cy="43832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F99F5A-8AB7-4F72-B97B-6E8195EC1A1F}"/>
                  </a:ext>
                </a:extLst>
              </p:cNvPr>
              <p:cNvSpPr txBox="1"/>
              <p:nvPr/>
            </p:nvSpPr>
            <p:spPr>
              <a:xfrm>
                <a:off x="1073120" y="1831683"/>
                <a:ext cx="1186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Country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EAB094-FCF7-444F-9BE9-77C4F8AD2389}"/>
                  </a:ext>
                </a:extLst>
              </p:cNvPr>
              <p:cNvSpPr txBox="1"/>
              <p:nvPr/>
            </p:nvSpPr>
            <p:spPr>
              <a:xfrm>
                <a:off x="5555268" y="1766537"/>
                <a:ext cx="6925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Age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9514D6-BB62-4CDD-9E60-A3CE1599CD12}"/>
                  </a:ext>
                </a:extLst>
              </p:cNvPr>
              <p:cNvSpPr txBox="1"/>
              <p:nvPr/>
            </p:nvSpPr>
            <p:spPr>
              <a:xfrm>
                <a:off x="8489249" y="1762688"/>
                <a:ext cx="11519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Gender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61D2998-8207-4A92-AC58-DA6E6618D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177" y="1731215"/>
              <a:ext cx="2734065" cy="269960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DA3197D-4BE3-4E47-9941-DA72F454F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5913" y="1678671"/>
              <a:ext cx="2768443" cy="269961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8B5C591-9FBE-469D-B96B-B34479FB6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2800" y="1655696"/>
              <a:ext cx="2852831" cy="278528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380672-D959-4A88-AD31-69C1D88EDE60}"/>
              </a:ext>
            </a:extLst>
          </p:cNvPr>
          <p:cNvSpPr txBox="1"/>
          <p:nvPr/>
        </p:nvSpPr>
        <p:spPr>
          <a:xfrm>
            <a:off x="276087" y="4339819"/>
            <a:ext cx="53000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유독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USA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User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비율이 높다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헤로인의 생산지는 아프가니스탄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미군이 아프가니스탄에서 오랫동안 주둔했기 때문에 이를 통해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유통되었을수도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373A3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영국</a:t>
            </a:r>
            <a:r>
              <a:rPr lang="ko-KR" altLang="en-US" sz="1400" b="0" i="0" dirty="0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에서는 진통제로서 심각한 외상을 입었거나 심장 마비</a:t>
            </a:r>
            <a:r>
              <a:rPr lang="en-US" altLang="ko-KR" sz="1400" b="0" i="0" dirty="0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b="0" i="0" dirty="0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수술 후의 통증</a:t>
            </a:r>
            <a:r>
              <a:rPr lang="en-US" altLang="ko-KR" sz="1400" b="0" i="0" dirty="0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b="0" i="0" dirty="0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말기 암과 같은 만성 통증의 진통제로서 사용한다</a:t>
            </a:r>
            <a:r>
              <a:rPr lang="en-US" altLang="ko-KR" sz="1400" b="0" i="0" dirty="0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 (</a:t>
            </a:r>
            <a:r>
              <a:rPr lang="ko-KR" altLang="en-US" sz="1400" b="0" i="0" dirty="0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근데 왜 영국에서는 </a:t>
            </a:r>
            <a:r>
              <a:rPr lang="ko-KR" altLang="en-US" sz="1400" b="0" i="0" dirty="0" err="1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안높고</a:t>
            </a:r>
            <a:r>
              <a:rPr lang="ko-KR" altLang="en-US" sz="1400" b="0" i="0" dirty="0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미국에서 높을까</a:t>
            </a:r>
            <a:r>
              <a:rPr lang="en-US" altLang="ko-KR" sz="1400" b="0" i="0" dirty="0">
                <a:solidFill>
                  <a:srgbClr val="373A3C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F16FF-7D69-4634-976E-610E2C1E43DA}"/>
              </a:ext>
            </a:extLst>
          </p:cNvPr>
          <p:cNvSpPr txBox="1"/>
          <p:nvPr/>
        </p:nvSpPr>
        <p:spPr>
          <a:xfrm>
            <a:off x="5841651" y="4260601"/>
            <a:ext cx="2425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나이가 어릴수록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user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많음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D9BA8A-9EAE-4CAB-8D95-D5821349C768}"/>
              </a:ext>
            </a:extLst>
          </p:cNvPr>
          <p:cNvSpPr txBox="1"/>
          <p:nvPr/>
        </p:nvSpPr>
        <p:spPr>
          <a:xfrm>
            <a:off x="8985729" y="4237886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남성일수록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user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많음</a:t>
            </a:r>
          </a:p>
        </p:txBody>
      </p:sp>
    </p:spTree>
    <p:extLst>
      <p:ext uri="{BB962C8B-B14F-4D97-AF65-F5344CB8AC3E}">
        <p14:creationId xmlns:p14="http://schemas.microsoft.com/office/powerpoint/2010/main" val="51117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아쉬운 점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보완해야할 점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1D5B49-73F2-448D-9F86-8F34E039715D}"/>
              </a:ext>
            </a:extLst>
          </p:cNvPr>
          <p:cNvSpPr txBox="1"/>
          <p:nvPr/>
        </p:nvSpPr>
        <p:spPr>
          <a:xfrm>
            <a:off x="436345" y="1051185"/>
            <a:ext cx="111268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파생변수를 고려해보지 않았다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18</a:t>
            </a:r>
            <a:r>
              <a:rPr lang="ko-KR" altLang="en-US" dirty="0"/>
              <a:t>개의 약물들끼리 서로 좋은 데이터가 될 수 있는데 분석하고 시각화는 했지만</a:t>
            </a:r>
            <a:r>
              <a:rPr lang="en-US" altLang="ko-KR" dirty="0"/>
              <a:t>, </a:t>
            </a:r>
            <a:r>
              <a:rPr lang="ko-KR" altLang="en-US" dirty="0"/>
              <a:t>모델링 과정에서 고려해보지 않았다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선진국 위주</a:t>
            </a:r>
            <a:r>
              <a:rPr lang="en-US" altLang="ko-KR" dirty="0"/>
              <a:t>(UK, USA)</a:t>
            </a:r>
            <a:r>
              <a:rPr lang="ko-KR" altLang="en-US" dirty="0"/>
              <a:t>의 데이터기 때문에 과대해석은 조심해야할 것 같다</a:t>
            </a:r>
            <a:r>
              <a:rPr lang="en-US" altLang="ko-KR" dirty="0"/>
              <a:t>. (</a:t>
            </a:r>
            <a:r>
              <a:rPr lang="ko-KR" altLang="en-US" dirty="0"/>
              <a:t>인구학적 요인을 다각적으로 볼 수 없어서 아쉬웠음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알코올 등의 </a:t>
            </a:r>
            <a:r>
              <a:rPr lang="en-US" altLang="ko-KR" dirty="0"/>
              <a:t>User</a:t>
            </a:r>
            <a:r>
              <a:rPr lang="ko-KR" altLang="en-US" dirty="0"/>
              <a:t>의 비율이 높은 약물들에 대해서는 이진 분류를 </a:t>
            </a:r>
            <a:r>
              <a:rPr lang="en-US" altLang="ko-KR" dirty="0"/>
              <a:t>(2, 5)</a:t>
            </a:r>
            <a:r>
              <a:rPr lang="ko-KR" altLang="en-US" dirty="0"/>
              <a:t>나 </a:t>
            </a:r>
            <a:r>
              <a:rPr lang="en-US" altLang="ko-KR" dirty="0"/>
              <a:t>(3, 4)</a:t>
            </a:r>
            <a:r>
              <a:rPr lang="ko-KR" altLang="en-US" dirty="0"/>
              <a:t>가 아닌 </a:t>
            </a:r>
            <a:r>
              <a:rPr lang="en-US" altLang="ko-KR" dirty="0"/>
              <a:t>(5, 2)</a:t>
            </a:r>
            <a:r>
              <a:rPr lang="ko-KR" altLang="en-US" dirty="0"/>
              <a:t>나 </a:t>
            </a:r>
            <a:r>
              <a:rPr lang="en-US" altLang="ko-KR" dirty="0"/>
              <a:t>(6, 1)</a:t>
            </a:r>
            <a:r>
              <a:rPr lang="ko-KR" altLang="en-US" dirty="0"/>
              <a:t>로 하는 것이 </a:t>
            </a:r>
            <a:r>
              <a:rPr lang="en-US" altLang="ko-KR" dirty="0"/>
              <a:t>risk</a:t>
            </a:r>
            <a:r>
              <a:rPr lang="ko-KR" altLang="en-US" dirty="0"/>
              <a:t>에 대한 인사이트를 얻기 좋았을 것 같다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데이터 자체가 빈도</a:t>
            </a:r>
            <a:r>
              <a:rPr lang="en-US" altLang="ko-KR" dirty="0"/>
              <a:t>(Frequency)</a:t>
            </a:r>
            <a:r>
              <a:rPr lang="ko-KR" altLang="en-US" dirty="0"/>
              <a:t>를 직접적으로 물어보기보다 최근 사용한 기간</a:t>
            </a:r>
            <a:r>
              <a:rPr lang="en-US" altLang="ko-KR" dirty="0"/>
              <a:t>(Period)</a:t>
            </a:r>
            <a:r>
              <a:rPr lang="ko-KR" altLang="en-US" dirty="0"/>
              <a:t>에 대한 답변이었기 때문에 </a:t>
            </a:r>
            <a:r>
              <a:rPr lang="en-US" altLang="ko-KR" dirty="0"/>
              <a:t>User &amp; Non-User </a:t>
            </a:r>
            <a:r>
              <a:rPr lang="ko-KR" altLang="en-US" dirty="0"/>
              <a:t>분류에 있어서 간접적인 결과를 얻은 느낌이다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각성제</a:t>
            </a:r>
            <a:r>
              <a:rPr lang="en-US" altLang="ko-KR" dirty="0"/>
              <a:t>, </a:t>
            </a:r>
            <a:r>
              <a:rPr lang="ko-KR" altLang="en-US" dirty="0"/>
              <a:t>환각제</a:t>
            </a:r>
            <a:r>
              <a:rPr lang="en-US" altLang="ko-KR" dirty="0"/>
              <a:t>, </a:t>
            </a:r>
            <a:r>
              <a:rPr lang="ko-KR" altLang="en-US" dirty="0"/>
              <a:t>진정제 등 종류별로 중요한 변수나 상관계수가 유의미한 변수를 공통적으로 찾기 힘들었다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/>
              <a:t>해석에 주의해야할 것 같다</a:t>
            </a:r>
            <a:r>
              <a:rPr lang="en-US" altLang="ko-KR" sz="18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800" dirty="0"/>
          </a:p>
          <a:p>
            <a:r>
              <a:rPr lang="en-US" altLang="ko-KR" sz="1800" dirty="0"/>
              <a:t>    ex) </a:t>
            </a:r>
            <a:r>
              <a:rPr lang="ko-KR" altLang="en-US" sz="1800" dirty="0"/>
              <a:t>코카인</a:t>
            </a:r>
            <a:r>
              <a:rPr lang="en-US" altLang="ko-KR" sz="1800" dirty="0"/>
              <a:t>/ </a:t>
            </a:r>
            <a:r>
              <a:rPr lang="ko-KR" altLang="en-US" sz="1800" dirty="0" err="1"/>
              <a:t>필로폰의</a:t>
            </a:r>
            <a:r>
              <a:rPr lang="ko-KR" altLang="en-US" sz="1800" dirty="0"/>
              <a:t> 경우 식욕 감퇴의 효과가 있어 다이어트 치료제로도 사용되었다고 한다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/>
              <a:t>          =&gt; user </a:t>
            </a:r>
            <a:r>
              <a:rPr lang="ko-KR" altLang="en-US" sz="1800" dirty="0"/>
              <a:t>중 여성의 비중이 더 높을 줄 알았는데 남성이 더 높았다</a:t>
            </a:r>
            <a:r>
              <a:rPr lang="en-US" altLang="ko-KR" sz="1800" dirty="0"/>
              <a:t>.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4348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0" y="2107932"/>
            <a:ext cx="12192000" cy="2887580"/>
          </a:xfrm>
          <a:prstGeom prst="rect">
            <a:avLst/>
          </a:prstGeom>
          <a:solidFill>
            <a:schemeClr val="accent1">
              <a:lumMod val="7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098299" y="2811371"/>
            <a:ext cx="43146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You.</a:t>
            </a:r>
            <a:endParaRPr lang="ko-KR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DC6495-6CDC-4A4E-8C45-DFE81A291FFD}"/>
              </a:ext>
            </a:extLst>
          </p:cNvPr>
          <p:cNvCxnSpPr/>
          <p:nvPr/>
        </p:nvCxnSpPr>
        <p:spPr>
          <a:xfrm>
            <a:off x="4321743" y="3827034"/>
            <a:ext cx="37827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6" b="44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29000"/>
            <a:ext cx="5669280" cy="3001327"/>
            <a:chOff x="426720" y="3465512"/>
            <a:chExt cx="5669280" cy="3001327"/>
          </a:xfrm>
          <a:solidFill>
            <a:schemeClr val="tx2">
              <a:lumMod val="75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tx2">
                <a:lumMod val="75000"/>
                <a:alpha val="86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473066" y="3587541"/>
              <a:ext cx="4743863" cy="1794132"/>
              <a:chOff x="2448372" y="1857460"/>
              <a:chExt cx="6459583" cy="2443023"/>
            </a:xfrm>
            <a:grpFill/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448372" y="1857460"/>
                <a:ext cx="180532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Part 1 </a:t>
                </a:r>
                <a:endPara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448372" y="3168936"/>
                <a:ext cx="645958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Pre-Processing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Pre-Processing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AB5B74-5F87-4F23-A6A3-EDFEE2F56792}"/>
              </a:ext>
            </a:extLst>
          </p:cNvPr>
          <p:cNvGrpSpPr/>
          <p:nvPr/>
        </p:nvGrpSpPr>
        <p:grpSpPr>
          <a:xfrm>
            <a:off x="1005840" y="1298525"/>
            <a:ext cx="6961646" cy="4042217"/>
            <a:chOff x="725192" y="2365253"/>
            <a:chExt cx="6310874" cy="376353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0522293-EA08-4DB4-A9B2-AF28659D4A25}"/>
                </a:ext>
              </a:extLst>
            </p:cNvPr>
            <p:cNvGrpSpPr/>
            <p:nvPr/>
          </p:nvGrpSpPr>
          <p:grpSpPr>
            <a:xfrm>
              <a:off x="725195" y="2682405"/>
              <a:ext cx="6310871" cy="2630739"/>
              <a:chOff x="725196" y="2491716"/>
              <a:chExt cx="4729026" cy="2051408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BE10F58-20CD-4005-9BE3-B2E09F59DEAB}"/>
                  </a:ext>
                </a:extLst>
              </p:cNvPr>
              <p:cNvGrpSpPr/>
              <p:nvPr/>
            </p:nvGrpSpPr>
            <p:grpSpPr>
              <a:xfrm>
                <a:off x="725196" y="2491716"/>
                <a:ext cx="4729026" cy="937284"/>
                <a:chOff x="734821" y="2221591"/>
                <a:chExt cx="4729026" cy="937284"/>
              </a:xfrm>
            </p:grpSpPr>
            <p:pic>
              <p:nvPicPr>
                <p:cNvPr id="19" name="그림 18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034C5D08-E05D-4773-9067-B5C5DD8CEB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7188" b="3572"/>
                <a:stretch>
                  <a:fillRect/>
                </a:stretch>
              </p:blipFill>
              <p:spPr>
                <a:xfrm>
                  <a:off x="734821" y="2221591"/>
                  <a:ext cx="4729026" cy="279133"/>
                </a:xfrm>
                <a:prstGeom prst="rect">
                  <a:avLst/>
                </a:prstGeom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6901551C-6C21-48C6-9192-08CB38A2C1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37" t="24615" r="39273" b="64691"/>
                <a:stretch>
                  <a:fillRect/>
                </a:stretch>
              </p:blipFill>
              <p:spPr>
                <a:xfrm>
                  <a:off x="734821" y="2879742"/>
                  <a:ext cx="4729026" cy="279133"/>
                </a:xfrm>
                <a:prstGeom prst="rect">
                  <a:avLst/>
                </a:prstGeom>
              </p:spPr>
            </p:pic>
          </p:grpSp>
          <p:pic>
            <p:nvPicPr>
              <p:cNvPr id="17" name="그림 1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1DE88AC-0A8B-433C-AFF4-A60046DB77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245" r="28874" b="1796"/>
              <a:stretch>
                <a:fillRect/>
              </a:stretch>
            </p:blipFill>
            <p:spPr>
              <a:xfrm>
                <a:off x="725196" y="3936734"/>
                <a:ext cx="4729026" cy="60639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690B8C-07D9-4301-99B5-E805A2BD522D}"/>
                </a:ext>
              </a:extLst>
            </p:cNvPr>
            <p:cNvSpPr txBox="1"/>
            <p:nvPr/>
          </p:nvSpPr>
          <p:spPr>
            <a:xfrm>
              <a:off x="725194" y="2365253"/>
              <a:ext cx="24896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# </a:t>
              </a:r>
              <a:r>
                <a:rPr lang="ko-KR" altLang="en-US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결측치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확인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(None)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382588-54AE-4155-8D2A-A050EC582E08}"/>
                </a:ext>
              </a:extLst>
            </p:cNvPr>
            <p:cNvSpPr txBox="1"/>
            <p:nvPr/>
          </p:nvSpPr>
          <p:spPr>
            <a:xfrm>
              <a:off x="725193" y="3196651"/>
              <a:ext cx="24896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# </a:t>
              </a:r>
              <a:r>
                <a:rPr lang="ko-KR" altLang="en-US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중복행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확인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(None)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E552F4-629C-4BCF-82B7-4A2E466EFD54}"/>
                </a:ext>
              </a:extLst>
            </p:cNvPr>
            <p:cNvSpPr txBox="1"/>
            <p:nvPr/>
          </p:nvSpPr>
          <p:spPr>
            <a:xfrm>
              <a:off x="725192" y="4201163"/>
              <a:ext cx="24896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# over-claimers </a:t>
              </a:r>
              <a:r>
                <a:rPr lang="ko-KR" altLang="en-US" sz="1600"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제거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31BD8F-0DFE-4460-85BC-6FB0472B8D71}"/>
                </a:ext>
              </a:extLst>
            </p:cNvPr>
            <p:cNvSpPr txBox="1"/>
            <p:nvPr/>
          </p:nvSpPr>
          <p:spPr>
            <a:xfrm>
              <a:off x="725193" y="5441046"/>
              <a:ext cx="6310871" cy="687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fictitious drug (</a:t>
              </a:r>
              <a:r>
                <a:rPr lang="en-US" altLang="ko-KR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Semeron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가상 약물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CL0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 아닌 다른 것을 응답한 이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CL0 Never Used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 people</a:t>
              </a:r>
              <a:endPara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Pre-Processing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276014-440B-4CA6-8334-EFBFDF151A97}"/>
              </a:ext>
            </a:extLst>
          </p:cNvPr>
          <p:cNvSpPr txBox="1"/>
          <p:nvPr/>
        </p:nvSpPr>
        <p:spPr>
          <a:xfrm>
            <a:off x="584200" y="1159379"/>
            <a:ext cx="4378514" cy="349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인구통계학 자료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numeric -&gt; nominal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9E72ED-2181-4329-8B8C-7A27F425A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87" y="1692572"/>
            <a:ext cx="6707020" cy="419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1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Pre-Processing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E27908-4C5D-4E0C-89BE-1DC16A0723A9}"/>
              </a:ext>
            </a:extLst>
          </p:cNvPr>
          <p:cNvGrpSpPr/>
          <p:nvPr/>
        </p:nvGrpSpPr>
        <p:grpSpPr>
          <a:xfrm>
            <a:off x="584200" y="1159378"/>
            <a:ext cx="9235802" cy="2547916"/>
            <a:chOff x="648194" y="3988456"/>
            <a:chExt cx="8966967" cy="2470415"/>
          </a:xfrm>
        </p:grpSpPr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E85BFD56-6A0D-4E76-8B73-5B3DED27D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00"/>
            <a:stretch>
              <a:fillRect/>
            </a:stretch>
          </p:blipFill>
          <p:spPr>
            <a:xfrm>
              <a:off x="744694" y="4505431"/>
              <a:ext cx="8870467" cy="195344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276014-440B-4CA6-8334-EFBFDF151A97}"/>
                </a:ext>
              </a:extLst>
            </p:cNvPr>
            <p:cNvSpPr txBox="1"/>
            <p:nvPr/>
          </p:nvSpPr>
          <p:spPr>
            <a:xfrm>
              <a:off x="648194" y="3988456"/>
              <a:ext cx="42510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#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약물사용빈도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nominal -&gt; ordinal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300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3.1.21"/>
  <p:tag name="AS_OS" val="Unix 5.4.0.1054"/>
  <p:tag name="AS_RELEASE_DATE" val="2021.09.14"/>
  <p:tag name="AS_TITLE" val="Aspose.Slides for .NET Standard 2.0"/>
  <p:tag name="AS_VERSION" val="21.9"/>
</p:tagLst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Arial"/>
      </a:majorFont>
      <a:minorFont>
        <a:latin typeface="Arial"/>
        <a:ea typeface="나눔스퀘어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Arial"/>
      </a:majorFont>
      <a:minorFont>
        <a:latin typeface="Arial"/>
        <a:ea typeface="나눔스퀘어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맑은 고딕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302020204030204"/>
        <a:ea typeface="맑은 고딕" panose="020F03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맑은 고딕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302020204030204"/>
        <a:ea typeface="맑은 고딕" panose="020F03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2727</Words>
  <Application>Microsoft Office PowerPoint</Application>
  <PresentationFormat>와이드스크린</PresentationFormat>
  <Paragraphs>470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56</vt:i4>
      </vt:variant>
    </vt:vector>
  </HeadingPairs>
  <TitlesOfParts>
    <vt:vector size="68" baseType="lpstr">
      <vt:lpstr>나눔스퀘어</vt:lpstr>
      <vt:lpstr>나눔스퀘어 ExtraBold</vt:lpstr>
      <vt:lpstr>나눔스퀘어_ac</vt:lpstr>
      <vt:lpstr>나눔스퀘어_ac Bold</vt:lpstr>
      <vt:lpstr>나눔스퀘어_ac ExtraBold</vt:lpstr>
      <vt:lpstr>맑은 고딕</vt:lpstr>
      <vt:lpstr>Arial</vt:lpstr>
      <vt:lpstr>Calibri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A7972</cp:lastModifiedBy>
  <cp:revision>78</cp:revision>
  <dcterms:created xsi:type="dcterms:W3CDTF">2019-12-23T00:32:35Z</dcterms:created>
  <dcterms:modified xsi:type="dcterms:W3CDTF">2021-11-24T20:16:37Z</dcterms:modified>
</cp:coreProperties>
</file>